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4" r:id="rId2"/>
    <p:sldId id="319" r:id="rId3"/>
    <p:sldId id="321" r:id="rId4"/>
    <p:sldId id="322" r:id="rId5"/>
    <p:sldId id="32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34" d="100"/>
          <a:sy n="134" d="100"/>
        </p:scale>
        <p:origin x="118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7448E7F63FA0F86B/A1%20-%20Research/Projects%20in%20Process/Textbook%202025/Data%20Sets/Data%20for%20Sandwich%20Operation%20CLEA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https://d.docs.live.net/7448E7F63FA0F86B/A1%20-%20Research/Projects%20in%20Process/Textbook%202025/Data%20Sets/Data%20for%20Sandwich%20Operation%20CLEAN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https://d.docs.live.net/7448E7F63FA0F86B/A1%20-%20Research/Projects%20in%20Process/Textbook%202025/Data%20Sets/Data%20for%20Sandwich%20Operation%20CLEA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Customer Flavor Ratings vs. Sandwich Temperature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25400">
                <a:solidFill>
                  <a:schemeClr val="accent1"/>
                </a:solidFill>
              </a:ln>
              <a:effectLst/>
            </c:spPr>
          </c:marker>
          <c:xVal>
            <c:numRef>
              <c:f>'Sandwich Data'!$E$2:$E$49</c:f>
              <c:numCache>
                <c:formatCode>General</c:formatCode>
                <c:ptCount val="48"/>
                <c:pt idx="0">
                  <c:v>66.604000000000013</c:v>
                </c:pt>
                <c:pt idx="1">
                  <c:v>72.201999999999998</c:v>
                </c:pt>
                <c:pt idx="2">
                  <c:v>62.41</c:v>
                </c:pt>
                <c:pt idx="3">
                  <c:v>68.403999999999996</c:v>
                </c:pt>
                <c:pt idx="4">
                  <c:v>69.016000000000005</c:v>
                </c:pt>
                <c:pt idx="5">
                  <c:v>63.004000000000005</c:v>
                </c:pt>
                <c:pt idx="6">
                  <c:v>69.61</c:v>
                </c:pt>
                <c:pt idx="7">
                  <c:v>67.81</c:v>
                </c:pt>
                <c:pt idx="8">
                  <c:v>64.210000000000008</c:v>
                </c:pt>
                <c:pt idx="9">
                  <c:v>75.91</c:v>
                </c:pt>
                <c:pt idx="10">
                  <c:v>88.204000000000008</c:v>
                </c:pt>
                <c:pt idx="11">
                  <c:v>71.212000000000003</c:v>
                </c:pt>
                <c:pt idx="12">
                  <c:v>66.819999999999993</c:v>
                </c:pt>
                <c:pt idx="13">
                  <c:v>74.811999999999998</c:v>
                </c:pt>
                <c:pt idx="14">
                  <c:v>66.406000000000006</c:v>
                </c:pt>
                <c:pt idx="15">
                  <c:v>91.282000000000011</c:v>
                </c:pt>
                <c:pt idx="16">
                  <c:v>79.006</c:v>
                </c:pt>
                <c:pt idx="17">
                  <c:v>80.608000000000004</c:v>
                </c:pt>
                <c:pt idx="18">
                  <c:v>73.408000000000001</c:v>
                </c:pt>
                <c:pt idx="19">
                  <c:v>76.018000000000001</c:v>
                </c:pt>
                <c:pt idx="20">
                  <c:v>73.012</c:v>
                </c:pt>
                <c:pt idx="21">
                  <c:v>92.632000000000005</c:v>
                </c:pt>
                <c:pt idx="22">
                  <c:v>86.602000000000004</c:v>
                </c:pt>
                <c:pt idx="23">
                  <c:v>88.617999999999995</c:v>
                </c:pt>
                <c:pt idx="24">
                  <c:v>72.813999999999993</c:v>
                </c:pt>
                <c:pt idx="25">
                  <c:v>92.218000000000004</c:v>
                </c:pt>
                <c:pt idx="26">
                  <c:v>71.608000000000004</c:v>
                </c:pt>
                <c:pt idx="27">
                  <c:v>77.206000000000003</c:v>
                </c:pt>
                <c:pt idx="28">
                  <c:v>74.218000000000004</c:v>
                </c:pt>
                <c:pt idx="29">
                  <c:v>87.015999999999991</c:v>
                </c:pt>
                <c:pt idx="30">
                  <c:v>93.208000000000013</c:v>
                </c:pt>
                <c:pt idx="31">
                  <c:v>79.204000000000008</c:v>
                </c:pt>
                <c:pt idx="32">
                  <c:v>92.02</c:v>
                </c:pt>
                <c:pt idx="33">
                  <c:v>84.406000000000006</c:v>
                </c:pt>
                <c:pt idx="34">
                  <c:v>90.616</c:v>
                </c:pt>
                <c:pt idx="35">
                  <c:v>81.004000000000005</c:v>
                </c:pt>
                <c:pt idx="36">
                  <c:v>81.813999999999993</c:v>
                </c:pt>
                <c:pt idx="37">
                  <c:v>92.61399999999999</c:v>
                </c:pt>
                <c:pt idx="38">
                  <c:v>89.265999999999991</c:v>
                </c:pt>
                <c:pt idx="39">
                  <c:v>88.816000000000003</c:v>
                </c:pt>
                <c:pt idx="40">
                  <c:v>82.210000000000008</c:v>
                </c:pt>
                <c:pt idx="41">
                  <c:v>84.207999999999998</c:v>
                </c:pt>
                <c:pt idx="42">
                  <c:v>85.413999999999987</c:v>
                </c:pt>
                <c:pt idx="43">
                  <c:v>82.804000000000002</c:v>
                </c:pt>
                <c:pt idx="44">
                  <c:v>88.204000000000008</c:v>
                </c:pt>
                <c:pt idx="45">
                  <c:v>89.410000000000011</c:v>
                </c:pt>
                <c:pt idx="46">
                  <c:v>86.62</c:v>
                </c:pt>
                <c:pt idx="47">
                  <c:v>83.884000000000015</c:v>
                </c:pt>
              </c:numCache>
            </c:numRef>
          </c:xVal>
          <c:yVal>
            <c:numRef>
              <c:f>'Sandwich Data'!$Q$2:$Q$49</c:f>
              <c:numCache>
                <c:formatCode>General</c:formatCode>
                <c:ptCount val="48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4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3</c:v>
                </c:pt>
                <c:pt idx="16">
                  <c:v>3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4</c:v>
                </c:pt>
                <c:pt idx="22">
                  <c:v>4</c:v>
                </c:pt>
                <c:pt idx="23">
                  <c:v>5</c:v>
                </c:pt>
                <c:pt idx="24">
                  <c:v>4</c:v>
                </c:pt>
                <c:pt idx="25">
                  <c:v>4</c:v>
                </c:pt>
                <c:pt idx="26">
                  <c:v>3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3</c:v>
                </c:pt>
                <c:pt idx="33">
                  <c:v>4</c:v>
                </c:pt>
                <c:pt idx="34">
                  <c:v>4</c:v>
                </c:pt>
                <c:pt idx="35">
                  <c:v>5</c:v>
                </c:pt>
                <c:pt idx="36">
                  <c:v>4</c:v>
                </c:pt>
                <c:pt idx="37">
                  <c:v>4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4</c:v>
                </c:pt>
                <c:pt idx="46">
                  <c:v>5</c:v>
                </c:pt>
                <c:pt idx="47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DC5-4405-8B50-CBEE0A9DB1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8074096"/>
        <c:axId val="68083216"/>
      </c:scatterChart>
      <c:valAx>
        <c:axId val="68074096"/>
        <c:scaling>
          <c:orientation val="minMax"/>
          <c:min val="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83216"/>
        <c:crosses val="autoZero"/>
        <c:crossBetween val="midCat"/>
      </c:valAx>
      <c:valAx>
        <c:axId val="68083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0740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'[Data for Sandwich Operation CLEAN.xlsx]Sandwich Data'!$J$2:$J$49</cx:f>
        <cx:lvl ptCount="48">
          <cx:pt idx="0">Smucker's</cx:pt>
          <cx:pt idx="1">Adams</cx:pt>
          <cx:pt idx="2">Smucker's</cx:pt>
          <cx:pt idx="3">Adams</cx:pt>
          <cx:pt idx="4">Peter Pan</cx:pt>
          <cx:pt idx="5">Adams</cx:pt>
          <cx:pt idx="6">Peter Pan</cx:pt>
          <cx:pt idx="7">Peter Pan</cx:pt>
          <cx:pt idx="8">Smucker's</cx:pt>
          <cx:pt idx="9">Skippy</cx:pt>
          <cx:pt idx="10">Peter Pan</cx:pt>
          <cx:pt idx="11">Skippy</cx:pt>
          <cx:pt idx="12">Peter Pan</cx:pt>
          <cx:pt idx="13">Smucker's</cx:pt>
          <cx:pt idx="14">Adams</cx:pt>
          <cx:pt idx="15">Peter Pan</cx:pt>
          <cx:pt idx="16">Adams</cx:pt>
          <cx:pt idx="17">Jif</cx:pt>
          <cx:pt idx="18">Skippy</cx:pt>
          <cx:pt idx="19">Skippy</cx:pt>
          <cx:pt idx="20">Smucker's</cx:pt>
          <cx:pt idx="21">Jif</cx:pt>
          <cx:pt idx="22">Skippy</cx:pt>
          <cx:pt idx="23">Jif</cx:pt>
          <cx:pt idx="24">Smucker's</cx:pt>
          <cx:pt idx="25">Skippy</cx:pt>
          <cx:pt idx="26">Jif</cx:pt>
          <cx:pt idx="27">Jif</cx:pt>
          <cx:pt idx="28">Peter Pan</cx:pt>
          <cx:pt idx="29">Adams</cx:pt>
          <cx:pt idx="30">Smucker's</cx:pt>
          <cx:pt idx="31">Jif</cx:pt>
          <cx:pt idx="32">Skippy</cx:pt>
          <cx:pt idx="33">Skippy</cx:pt>
          <cx:pt idx="34">Jif</cx:pt>
          <cx:pt idx="35">Jif</cx:pt>
          <cx:pt idx="36">Smucker's</cx:pt>
          <cx:pt idx="37">Peter Pan</cx:pt>
          <cx:pt idx="38">Skippy</cx:pt>
          <cx:pt idx="39">Jif</cx:pt>
          <cx:pt idx="40">Jif</cx:pt>
          <cx:pt idx="41">Peter Pan</cx:pt>
          <cx:pt idx="42">Adams</cx:pt>
          <cx:pt idx="43">Skippy</cx:pt>
          <cx:pt idx="44">Adams</cx:pt>
          <cx:pt idx="45">Peter Pan</cx:pt>
          <cx:pt idx="46">Skippy</cx:pt>
          <cx:pt idx="47">Jif</cx:pt>
        </cx:lvl>
      </cx:strDim>
      <cx:numDim type="val">
        <cx:f>'[Data for Sandwich Operation CLEAN.xlsx]Sandwich Data'!$Q$2:$Q$49</cx:f>
        <cx:lvl ptCount="48" formatCode="General">
          <cx:pt idx="0">1</cx:pt>
          <cx:pt idx="1">2</cx:pt>
          <cx:pt idx="2">1</cx:pt>
          <cx:pt idx="3">1</cx:pt>
          <cx:pt idx="4">1</cx:pt>
          <cx:pt idx="5">1</cx:pt>
          <cx:pt idx="6">2</cx:pt>
          <cx:pt idx="7">1</cx:pt>
          <cx:pt idx="8">1</cx:pt>
          <cx:pt idx="9">2</cx:pt>
          <cx:pt idx="10">4</cx:pt>
          <cx:pt idx="11">2</cx:pt>
          <cx:pt idx="12">2</cx:pt>
          <cx:pt idx="13">2</cx:pt>
          <cx:pt idx="14">2</cx:pt>
          <cx:pt idx="15">3</cx:pt>
          <cx:pt idx="16">3</cx:pt>
          <cx:pt idx="17">4</cx:pt>
          <cx:pt idx="18">3</cx:pt>
          <cx:pt idx="19">3</cx:pt>
          <cx:pt idx="20">3</cx:pt>
          <cx:pt idx="21">4</cx:pt>
          <cx:pt idx="22">4</cx:pt>
          <cx:pt idx="23">5</cx:pt>
          <cx:pt idx="24">4</cx:pt>
          <cx:pt idx="25">4</cx:pt>
          <cx:pt idx="26">3</cx:pt>
          <cx:pt idx="27">4</cx:pt>
          <cx:pt idx="28">4</cx:pt>
          <cx:pt idx="29">4</cx:pt>
          <cx:pt idx="30">4</cx:pt>
          <cx:pt idx="31">4</cx:pt>
          <cx:pt idx="32">3</cx:pt>
          <cx:pt idx="33">4</cx:pt>
          <cx:pt idx="34">4</cx:pt>
          <cx:pt idx="35">5</cx:pt>
          <cx:pt idx="36">4</cx:pt>
          <cx:pt idx="37">4</cx:pt>
          <cx:pt idx="38">5</cx:pt>
          <cx:pt idx="39">5</cx:pt>
          <cx:pt idx="40">5</cx:pt>
          <cx:pt idx="41">5</cx:pt>
          <cx:pt idx="42">5</cx:pt>
          <cx:pt idx="43">5</cx:pt>
          <cx:pt idx="44">5</cx:pt>
          <cx:pt idx="45">4</cx:pt>
          <cx:pt idx="46">5</cx:pt>
          <cx:pt idx="47">5</cx:pt>
        </cx:lvl>
      </cx:numDim>
    </cx:data>
  </cx:chartData>
  <cx:chart>
    <cx:title pos="t" align="ctr" overlay="0">
      <cx:tx>
        <cx:txData>
          <cx:v>Customer Flavor Ratings by Peanut Butter Brand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800"/>
          </a:pPr>
          <a:r>
            <a:rPr lang="en-US" sz="18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Aptos Narrow" panose="02110004020202020204"/>
            </a:rPr>
            <a:t>Customer Flavor Ratings by Peanut Butter Brand</a:t>
          </a:r>
        </a:p>
      </cx:txPr>
    </cx:title>
    <cx:plotArea>
      <cx:plotAreaRegion>
        <cx:series layoutId="boxWhisker" uniqueId="{00A6FE22-C4B0-4AA7-B9DD-1993DAEC7E91}"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  <cx:txPr>
          <a:bodyPr vertOverflow="overflow" horzOverflow="overflow" wrap="square" lIns="0" tIns="0" rIns="0" bIns="0"/>
          <a:lstStyle/>
          <a:p>
            <a:pPr algn="ctr" rtl="0">
              <a:defRPr sz="1800" b="0" i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US" sz="1800"/>
          </a:p>
        </cx:txPr>
      </cx:axis>
      <cx:axis id="1">
        <cx:valScaling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1800" b="0" i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US" sz="1800"/>
          </a:p>
        </cx:txPr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'[Data for Sandwich Operation CLEAN.xlsx]Sandwich Data'!$L$2:$L$49</cx:f>
        <cx:lvl ptCount="48">
          <cx:pt idx="0">Dunford Bakery</cx:pt>
          <cx:pt idx="1">Dunford Bakery</cx:pt>
          <cx:pt idx="2">Dunford Bakery</cx:pt>
          <cx:pt idx="3">Dunford Bakery</cx:pt>
          <cx:pt idx="4">Dunford Bakery</cx:pt>
          <cx:pt idx="5">Dunford Bakery</cx:pt>
          <cx:pt idx="6">Dunford Bakery</cx:pt>
          <cx:pt idx="7">Dunford Bakery</cx:pt>
          <cx:pt idx="8">Dunford Bakery</cx:pt>
          <cx:pt idx="9">Dunford Bakery</cx:pt>
          <cx:pt idx="10">Grandma Sycamore's</cx:pt>
          <cx:pt idx="11">Dunford Bakery</cx:pt>
          <cx:pt idx="12">Dunford Bakery</cx:pt>
          <cx:pt idx="13">Dunford Bakery</cx:pt>
          <cx:pt idx="14">Dunford Bakery</cx:pt>
          <cx:pt idx="15">Grandma Sycamore's</cx:pt>
          <cx:pt idx="16">Dunford Bakery</cx:pt>
          <cx:pt idx="17">Grandma Sycamore's</cx:pt>
          <cx:pt idx="18">Dunford Bakery</cx:pt>
          <cx:pt idx="19">Dunford Bakery</cx:pt>
          <cx:pt idx="20">Dunford Bakery</cx:pt>
          <cx:pt idx="21">Grandma Sycamore's</cx:pt>
          <cx:pt idx="22">Grandma Sycamore's</cx:pt>
          <cx:pt idx="23">Grandma Sycamore's</cx:pt>
          <cx:pt idx="24">Grandma Sycamore's</cx:pt>
          <cx:pt idx="25">Grandma Sycamore's</cx:pt>
          <cx:pt idx="26">Dunford Bakery</cx:pt>
          <cx:pt idx="27">Grandma Sycamore's</cx:pt>
          <cx:pt idx="28">Grandma Sycamore's</cx:pt>
          <cx:pt idx="29">Grandma Sycamore's</cx:pt>
          <cx:pt idx="30">Grandma Sycamore's</cx:pt>
          <cx:pt idx="31">Grandma Sycamore's</cx:pt>
          <cx:pt idx="32">Grandma Sycamore's</cx:pt>
          <cx:pt idx="33">Grandma Sycamore's</cx:pt>
          <cx:pt idx="34">Grandma Sycamore's</cx:pt>
          <cx:pt idx="35">Grandma Sycamore's</cx:pt>
          <cx:pt idx="36">Grandma Sycamore's</cx:pt>
          <cx:pt idx="37">Grandma Sycamore's</cx:pt>
          <cx:pt idx="38">Grandma Sycamore's</cx:pt>
          <cx:pt idx="39">Grandma Sycamore's</cx:pt>
          <cx:pt idx="40">Grandma Sycamore's</cx:pt>
          <cx:pt idx="41">Grandma Sycamore's</cx:pt>
          <cx:pt idx="42">Grandma Sycamore's</cx:pt>
          <cx:pt idx="43">Grandma Sycamore's</cx:pt>
          <cx:pt idx="44">Grandma Sycamore's</cx:pt>
          <cx:pt idx="45">Grandma Sycamore's</cx:pt>
          <cx:pt idx="46">Grandma Sycamore's</cx:pt>
          <cx:pt idx="47">Grandma Sycamore's</cx:pt>
        </cx:lvl>
      </cx:strDim>
      <cx:numDim type="val">
        <cx:f>'[Data for Sandwich Operation CLEAN.xlsx]Sandwich Data'!$Q$2:$Q$49</cx:f>
        <cx:lvl ptCount="48" formatCode="General">
          <cx:pt idx="0">1</cx:pt>
          <cx:pt idx="1">2</cx:pt>
          <cx:pt idx="2">1</cx:pt>
          <cx:pt idx="3">1</cx:pt>
          <cx:pt idx="4">1</cx:pt>
          <cx:pt idx="5">1</cx:pt>
          <cx:pt idx="6">2</cx:pt>
          <cx:pt idx="7">1</cx:pt>
          <cx:pt idx="8">1</cx:pt>
          <cx:pt idx="9">2</cx:pt>
          <cx:pt idx="10">4</cx:pt>
          <cx:pt idx="11">2</cx:pt>
          <cx:pt idx="12">2</cx:pt>
          <cx:pt idx="13">2</cx:pt>
          <cx:pt idx="14">2</cx:pt>
          <cx:pt idx="15">3</cx:pt>
          <cx:pt idx="16">3</cx:pt>
          <cx:pt idx="17">4</cx:pt>
          <cx:pt idx="18">3</cx:pt>
          <cx:pt idx="19">3</cx:pt>
          <cx:pt idx="20">3</cx:pt>
          <cx:pt idx="21">4</cx:pt>
          <cx:pt idx="22">4</cx:pt>
          <cx:pt idx="23">5</cx:pt>
          <cx:pt idx="24">4</cx:pt>
          <cx:pt idx="25">4</cx:pt>
          <cx:pt idx="26">3</cx:pt>
          <cx:pt idx="27">4</cx:pt>
          <cx:pt idx="28">4</cx:pt>
          <cx:pt idx="29">4</cx:pt>
          <cx:pt idx="30">4</cx:pt>
          <cx:pt idx="31">4</cx:pt>
          <cx:pt idx="32">3</cx:pt>
          <cx:pt idx="33">4</cx:pt>
          <cx:pt idx="34">4</cx:pt>
          <cx:pt idx="35">5</cx:pt>
          <cx:pt idx="36">4</cx:pt>
          <cx:pt idx="37">4</cx:pt>
          <cx:pt idx="38">5</cx:pt>
          <cx:pt idx="39">5</cx:pt>
          <cx:pt idx="40">5</cx:pt>
          <cx:pt idx="41">5</cx:pt>
          <cx:pt idx="42">5</cx:pt>
          <cx:pt idx="43">5</cx:pt>
          <cx:pt idx="44">5</cx:pt>
          <cx:pt idx="45">4</cx:pt>
          <cx:pt idx="46">5</cx:pt>
          <cx:pt idx="47">5</cx:pt>
        </cx:lvl>
      </cx:numDim>
    </cx:data>
  </cx:chartData>
  <cx:chart>
    <cx:title pos="t" align="ctr" overlay="0">
      <cx:tx>
        <cx:txData>
          <cx:v>Customer Flavor Ratings by Bread Brand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800"/>
          </a:pPr>
          <a:r>
            <a:rPr lang="en-US" sz="1800" b="0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Aptos Narrow" panose="02110004020202020204"/>
            </a:rPr>
            <a:t>Customer Flavor Ratings by Bread Brand</a:t>
          </a:r>
        </a:p>
      </cx:txPr>
    </cx:title>
    <cx:plotArea>
      <cx:plotAreaRegion>
        <cx:series layoutId="boxWhisker" uniqueId="{4AD0D918-243D-47AF-8D0C-43C3B997A3A0}"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>
        <cx:catScaling gapWidth="1"/>
        <cx:tickLabels/>
        <cx:txPr>
          <a:bodyPr vertOverflow="overflow" horzOverflow="overflow" wrap="square" lIns="0" tIns="0" rIns="0" bIns="0"/>
          <a:lstStyle/>
          <a:p>
            <a:pPr algn="ctr" rtl="0">
              <a:defRPr sz="1800" b="0" i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US" sz="1800"/>
          </a:p>
        </cx:txPr>
      </cx:axis>
      <cx:axis id="1">
        <cx:valScaling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1800" b="0" i="0">
                <a:solidFill>
                  <a:srgbClr val="595959"/>
                </a:solidFill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defRPr>
            </a:pPr>
            <a:endParaRPr lang="en-US" sz="1800"/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8515B-C837-DC95-8BF8-8B247DC8F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C51ACD-B519-83A8-55CB-5E847E544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D5166-C5D9-7397-4A49-7F907721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ctr" anchorCtr="0"/>
          <a:lstStyle>
            <a:lvl1pPr algn="l">
              <a:defRPr/>
            </a:lvl1pPr>
          </a:lstStyle>
          <a:p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DF662-681F-5FB7-DDF9-D1572CE0B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16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738D6-914B-4AD0-4DB2-1C9C4781A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7819F-4866-6ACF-82C1-82541B6C2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3FB81-AC71-8626-429A-93AAF0832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D3511-363E-9B69-8433-54AA97FE6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2B7704-5923-6E99-8DEA-19EC32968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A22448-63C0-2FB3-D0A8-2107904EB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F196F-1AF4-769A-0632-49A8DDC3B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0B561-AA1D-935A-BA5F-5499853A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0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2171-B26E-3B11-EF97-0ED8DA6D6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A7203-D8BC-B8BB-FC40-8FED51E0B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BDC71-CFCD-666E-9E4A-E944E9D85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C7E35-AC74-7173-A405-D084426FA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0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B5F97-5935-E0D9-6A51-ED55AA8EA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10F41-B447-485D-8EBE-366C58566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EF147C-6559-9239-D05F-C93484763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15595-BFAC-4D22-F483-42D2719F6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2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7843B-5010-60F5-4CB0-D613B91F0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25DDF-BA78-3548-C098-9E3A50545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97701B-BB12-7EEC-036B-61332D479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F89B1-91FB-77C5-3326-F155155D9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BA421-56A2-96D8-4B3E-EB5C2818F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0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5309F-E7BD-A10F-27D2-DFA9CE3AA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60604-746F-388C-B7AA-7972ECA7B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EA89A8-335E-B3DA-E3CF-DEAB618F2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D29F6F-38B9-CC53-F7AE-9568C6666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EF87E4-6406-B0AA-E8CD-A0F4691F02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790D3E-8F16-6A39-80FD-F1931F70F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4835FC-D534-70FE-BE7A-67C52CABF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0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50F89-8D59-4319-5DDD-A7EED728B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8D1571-4BB3-7941-0C46-29098790D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CBDB19-4FFE-3BED-8988-D10EA5CF9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4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2E4F40-E65F-E4D7-8553-509CE3A66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D212EE-E710-F139-8368-41CE2CD5D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2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452F5-BFB7-BBA2-F349-112290EFC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64161-7D7B-E053-02CA-4CF2B6764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402309-2537-2129-32C0-E6CE24634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69A1E-8B2B-0C36-9E93-A8638FDEF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B33AD-C5CC-E1FF-9FE7-6E181E8A6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5BF1-11BD-7876-56F8-959E5034D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B4ABFA-13DF-D6A0-91DF-01B356878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5EC74B-7F86-6FF2-F82D-F2D47AB33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7910A-163D-0CEE-92B5-649678DBC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CC3E7B-8228-73A9-8D2F-9CD349BFB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88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>
            <a:extLst>
              <a:ext uri="{FF2B5EF4-FFF2-40B4-BE49-F238E27FC236}">
                <a16:creationId xmlns:a16="http://schemas.microsoft.com/office/drawing/2014/main" id="{2B469C20-21F6-2FD2-ED99-BA167D9E4663}"/>
              </a:ext>
            </a:extLst>
          </p:cNvPr>
          <p:cNvSpPr/>
          <p:nvPr userDrawn="1"/>
        </p:nvSpPr>
        <p:spPr>
          <a:xfrm>
            <a:off x="0" y="6218528"/>
            <a:ext cx="12191400" cy="64008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779A71-3014-5872-0D03-6AEC7C9E8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0C5B3A-8EE8-0514-DA1F-91208BFD7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99C18-C1C9-03A2-8F9B-D69F8E3B4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The business behind the business: An introduction to supply chain management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F43A7-8558-52FF-1CA4-AC09BE261A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4D9E155-93C5-794F-8523-8473E1DBE79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9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microsoft.com/office/2014/relationships/chartEx" Target="../charts/chartEx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B9E260F-36BA-86FD-C966-BB6157349B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C.A.R. Example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34B49815-D7B4-3939-5AF6-A44D9D7C64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Focused on “Customer Flavor Ratings” at </a:t>
            </a:r>
            <a:r>
              <a:rPr lang="en-US" dirty="0" err="1"/>
              <a:t>Shef</a:t>
            </a:r>
            <a:r>
              <a:rPr lang="en-US" dirty="0"/>
              <a:t> B. Foods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519-ECF0-54E3-2D2A-0CE3F1682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The business behind the business: An introduction to supply chain management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41CC4B-5380-EFB7-3468-662BD7383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9E155-93C5-794F-8523-8473E1DBE7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2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5A40A-DEE9-C8C2-A1A1-A14342A29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36525"/>
            <a:ext cx="11811000" cy="1325563"/>
          </a:xfrm>
        </p:spPr>
        <p:txBody>
          <a:bodyPr>
            <a:normAutofit/>
          </a:bodyPr>
          <a:lstStyle/>
          <a:p>
            <a:r>
              <a:rPr lang="en-US" dirty="0"/>
              <a:t>[CONTEXT]</a:t>
            </a:r>
            <a:br>
              <a:rPr lang="en-US" dirty="0"/>
            </a:br>
            <a:r>
              <a:rPr lang="en-US" dirty="0"/>
              <a:t>Applying CAR Method @ </a:t>
            </a:r>
            <a:r>
              <a:rPr lang="en-US" dirty="0" err="1"/>
              <a:t>Shef</a:t>
            </a:r>
            <a:r>
              <a:rPr lang="en-US" dirty="0"/>
              <a:t> B. Foods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D0456-1813-8100-9ECA-289BEFAAA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Context</a:t>
            </a:r>
          </a:p>
          <a:p>
            <a:pPr lvl="1"/>
            <a:r>
              <a:rPr lang="en-US" dirty="0" err="1"/>
              <a:t>Shef</a:t>
            </a:r>
            <a:r>
              <a:rPr lang="en-US" dirty="0"/>
              <a:t> B. Foods makes PB&amp;H sandwiches, and recently gathered data on 48 experimental sandwiches.</a:t>
            </a:r>
          </a:p>
          <a:p>
            <a:pPr lvl="1"/>
            <a:r>
              <a:rPr lang="en-US" dirty="0"/>
              <a:t>Company wants to find ways to improve the sandwiches, in terms of:</a:t>
            </a:r>
          </a:p>
          <a:p>
            <a:pPr lvl="2"/>
            <a:r>
              <a:rPr lang="en-US" dirty="0"/>
              <a:t>Customer flavor ratings, speed of assembly, raw material costs</a:t>
            </a:r>
          </a:p>
          <a:p>
            <a:pPr lvl="1"/>
            <a:r>
              <a:rPr lang="en-US" dirty="0"/>
              <a:t>Areas where they might find improvement:</a:t>
            </a:r>
          </a:p>
          <a:p>
            <a:pPr lvl="2"/>
            <a:r>
              <a:rPr lang="en-US" dirty="0"/>
              <a:t>Chef techniques, bread brand, peanut butter brand, peanut butter type, sandwich temperature, raw material quantities/recipe</a:t>
            </a:r>
          </a:p>
          <a:p>
            <a:pPr lvl="1"/>
            <a:r>
              <a:rPr lang="en-US" dirty="0"/>
              <a:t>What’s at stake:</a:t>
            </a:r>
          </a:p>
          <a:p>
            <a:pPr lvl="2"/>
            <a:r>
              <a:rPr lang="en-US" dirty="0"/>
              <a:t>Profitability, customer loyalty, possibly not selling the </a:t>
            </a:r>
            <a:r>
              <a:rPr lang="en-US" u="sng" dirty="0"/>
              <a:t>best sandwich ever made</a:t>
            </a:r>
            <a:r>
              <a:rPr lang="en-US" dirty="0"/>
              <a:t>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80697-3422-85FD-61AA-29A9CC10D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business behind the business: An introduction to supply chain management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E345C-C2F4-B4E0-2273-862BDAB9D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D9E155-93C5-794F-8523-8473E1DBE7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43F1644-26C0-9B42-94A2-BDD37AD6E730}"/>
              </a:ext>
            </a:extLst>
          </p:cNvPr>
          <p:cNvSpPr/>
          <p:nvPr/>
        </p:nvSpPr>
        <p:spPr>
          <a:xfrm>
            <a:off x="1739900" y="3252788"/>
            <a:ext cx="3124200" cy="582612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735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98CFA-ABA5-E061-5E9B-BBE0D7220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BD16D-A9C7-CE8F-4D33-F8FD2678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8493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[ANALYSIS]</a:t>
            </a:r>
            <a:br>
              <a:rPr lang="en-US" dirty="0"/>
            </a:br>
            <a:r>
              <a:rPr lang="en-US" dirty="0"/>
              <a:t>Applying CAR Method @ </a:t>
            </a:r>
            <a:r>
              <a:rPr lang="en-US" dirty="0" err="1"/>
              <a:t>Shef</a:t>
            </a:r>
            <a:r>
              <a:rPr lang="en-US" dirty="0"/>
              <a:t> B. Foods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1A6131F-9D22-FB5A-F98A-70298F4C6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7752"/>
            <a:ext cx="10515600" cy="540148"/>
          </a:xfrm>
        </p:spPr>
        <p:txBody>
          <a:bodyPr>
            <a:normAutofit/>
          </a:bodyPr>
          <a:lstStyle/>
          <a:p>
            <a:r>
              <a:rPr lang="en-US" dirty="0"/>
              <a:t>Bread Brand and Peanut Butter Brand VS. Customer Ratings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CC6D35-B22D-4A72-A4F4-05440F18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business behind the business: An introduction to supply chain management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91D38-7CDE-6256-6B6E-D47D10376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D9E155-93C5-794F-8523-8473E1DBE7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Chart 7">
                <a:extLst>
                  <a:ext uri="{FF2B5EF4-FFF2-40B4-BE49-F238E27FC236}">
                    <a16:creationId xmlns:a16="http://schemas.microsoft.com/office/drawing/2014/main" id="{CEAE7237-6328-C0D0-E390-FD1156468668}"/>
                  </a:ext>
                </a:extLst>
              </p:cNvPr>
              <p:cNvGraphicFramePr/>
              <p:nvPr/>
            </p:nvGraphicFramePr>
            <p:xfrm>
              <a:off x="5822950" y="2407048"/>
              <a:ext cx="6051550" cy="333335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8" name="Chart 7">
                <a:extLst>
                  <a:ext uri="{FF2B5EF4-FFF2-40B4-BE49-F238E27FC236}">
                    <a16:creationId xmlns:a16="http://schemas.microsoft.com/office/drawing/2014/main" id="{CEAE7237-6328-C0D0-E390-FD115646866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22950" y="2407048"/>
                <a:ext cx="6051550" cy="33333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9" name="Chart 8">
                <a:extLst>
                  <a:ext uri="{FF2B5EF4-FFF2-40B4-BE49-F238E27FC236}">
                    <a16:creationId xmlns:a16="http://schemas.microsoft.com/office/drawing/2014/main" id="{86AF03BA-5969-9586-B231-A72A2403AD7E}"/>
                  </a:ext>
                </a:extLst>
              </p:cNvPr>
              <p:cNvGraphicFramePr/>
              <p:nvPr/>
            </p:nvGraphicFramePr>
            <p:xfrm>
              <a:off x="311150" y="2407048"/>
              <a:ext cx="5295901" cy="333335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9" name="Chart 8">
                <a:extLst>
                  <a:ext uri="{FF2B5EF4-FFF2-40B4-BE49-F238E27FC236}">
                    <a16:creationId xmlns:a16="http://schemas.microsoft.com/office/drawing/2014/main" id="{86AF03BA-5969-9586-B231-A72A2403AD7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1150" y="2407048"/>
                <a:ext cx="5295901" cy="3333352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0C9ED762-AF84-1056-D95D-668685A49149}"/>
              </a:ext>
            </a:extLst>
          </p:cNvPr>
          <p:cNvSpPr/>
          <p:nvPr/>
        </p:nvSpPr>
        <p:spPr>
          <a:xfrm>
            <a:off x="3098800" y="5080000"/>
            <a:ext cx="2508251" cy="965200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D6D367-88BE-F37D-B314-0D32C3FAFB24}"/>
              </a:ext>
            </a:extLst>
          </p:cNvPr>
          <p:cNvSpPr/>
          <p:nvPr/>
        </p:nvSpPr>
        <p:spPr>
          <a:xfrm>
            <a:off x="10629899" y="5054600"/>
            <a:ext cx="1193801" cy="965200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990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E7678-894B-7F1A-ED8C-E751E5C6B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47182-61F5-B745-FD7F-4F12F7ED0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8493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[ANALYSIS]</a:t>
            </a:r>
            <a:br>
              <a:rPr lang="en-US" dirty="0"/>
            </a:br>
            <a:r>
              <a:rPr lang="en-US" dirty="0"/>
              <a:t>Applying CAR Method @ </a:t>
            </a:r>
            <a:r>
              <a:rPr lang="en-US" dirty="0" err="1"/>
              <a:t>Shef</a:t>
            </a:r>
            <a:r>
              <a:rPr lang="en-US" dirty="0"/>
              <a:t> B. Foods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F131783-EB9E-B603-FA7A-3A2AAF836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2174"/>
            <a:ext cx="10515600" cy="540148"/>
          </a:xfrm>
        </p:spPr>
        <p:txBody>
          <a:bodyPr/>
          <a:lstStyle/>
          <a:p>
            <a:r>
              <a:rPr lang="en-US" dirty="0"/>
              <a:t>Sandwich Temperature VS. Customer Ratings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72E15-9609-BEAA-EA90-877D12054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business behind the business: An introduction to supply chain management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E5A431-C67D-BF9D-5611-47DD7C95B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D9E155-93C5-794F-8523-8473E1DBE7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AD988CD-D1F6-12E0-68BD-B6D59754ED44}"/>
              </a:ext>
            </a:extLst>
          </p:cNvPr>
          <p:cNvGraphicFramePr>
            <a:graphicFrameLocks/>
          </p:cNvGraphicFramePr>
          <p:nvPr/>
        </p:nvGraphicFramePr>
        <p:xfrm>
          <a:off x="2520950" y="2092322"/>
          <a:ext cx="7150100" cy="410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90BA5C47-E420-BF26-B851-3990874066D7}"/>
              </a:ext>
            </a:extLst>
          </p:cNvPr>
          <p:cNvSpPr/>
          <p:nvPr/>
        </p:nvSpPr>
        <p:spPr>
          <a:xfrm>
            <a:off x="6667500" y="2179633"/>
            <a:ext cx="1485900" cy="4021139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01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E9452-E14A-1D46-1BE1-E4D995043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4F0E5-385D-1ABF-A301-76EE4830D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36525"/>
            <a:ext cx="11811000" cy="1325563"/>
          </a:xfrm>
        </p:spPr>
        <p:txBody>
          <a:bodyPr>
            <a:normAutofit/>
          </a:bodyPr>
          <a:lstStyle/>
          <a:p>
            <a:r>
              <a:rPr lang="en-US" dirty="0"/>
              <a:t>[RECOMMENDATIONS]</a:t>
            </a:r>
            <a:br>
              <a:rPr lang="en-US" dirty="0"/>
            </a:br>
            <a:r>
              <a:rPr lang="en-US" dirty="0"/>
              <a:t>Applying CAR Method @ </a:t>
            </a:r>
            <a:r>
              <a:rPr lang="en-US" dirty="0" err="1"/>
              <a:t>Shef</a:t>
            </a:r>
            <a:r>
              <a:rPr lang="en-US" dirty="0"/>
              <a:t> B. Foods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E73DF-4F48-F6AE-1ED2-F428D4C16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Recommendations</a:t>
            </a:r>
          </a:p>
          <a:p>
            <a:pPr lvl="1"/>
            <a:r>
              <a:rPr lang="en-US" sz="2800" dirty="0"/>
              <a:t>If we are just looking at Customer Flavor Ratings, we have the following recommendations:</a:t>
            </a:r>
          </a:p>
          <a:p>
            <a:pPr lvl="2"/>
            <a:r>
              <a:rPr lang="en-US" sz="2800" dirty="0" err="1"/>
              <a:t>Shef</a:t>
            </a:r>
            <a:r>
              <a:rPr lang="en-US" sz="2800" dirty="0"/>
              <a:t> B. Foods should use </a:t>
            </a:r>
            <a:r>
              <a:rPr lang="en-US" sz="2800" b="1" dirty="0"/>
              <a:t>Grandma Sycamore’s </a:t>
            </a:r>
            <a:r>
              <a:rPr lang="en-US" sz="2800" dirty="0"/>
              <a:t>bread and </a:t>
            </a:r>
            <a:r>
              <a:rPr lang="en-US" sz="2800" b="1" dirty="0"/>
              <a:t>Jif</a:t>
            </a:r>
            <a:r>
              <a:rPr lang="en-US" sz="2800" dirty="0"/>
              <a:t> peanut butter. </a:t>
            </a:r>
          </a:p>
          <a:p>
            <a:pPr lvl="2"/>
            <a:r>
              <a:rPr lang="en-US" sz="2800" dirty="0"/>
              <a:t>Sandwiches should be served at a temperature between </a:t>
            </a:r>
            <a:r>
              <a:rPr lang="en-US" sz="2800" b="1" dirty="0"/>
              <a:t>80-90 degrees </a:t>
            </a:r>
            <a:r>
              <a:rPr lang="en-US" sz="2800" dirty="0"/>
              <a:t>Fahrenheit</a:t>
            </a:r>
          </a:p>
          <a:p>
            <a:pPr lvl="1"/>
            <a:r>
              <a:rPr lang="en-US" sz="3000" dirty="0"/>
              <a:t>We did not look at assembly times or raw material usage, and leave that to a future analysis – which could change </a:t>
            </a:r>
            <a:r>
              <a:rPr lang="en-US" sz="3000"/>
              <a:t>our recommendations</a:t>
            </a:r>
            <a:endParaRPr lang="en-US" sz="3000" dirty="0"/>
          </a:p>
          <a:p>
            <a:pPr lvl="1"/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A5C85-28DA-0051-1736-4DBDCE255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business behind the business: An introduction to supply chain management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4B808C-894A-6A65-8E1F-3D7923B3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D9E155-93C5-794F-8523-8473E1DBE7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701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327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Aptos Narrow</vt:lpstr>
      <vt:lpstr>Arial</vt:lpstr>
      <vt:lpstr>1_Office Theme</vt:lpstr>
      <vt:lpstr>C.A.R. Example</vt:lpstr>
      <vt:lpstr>[CONTEXT] Applying CAR Method @ Shef B. Foods </vt:lpstr>
      <vt:lpstr>[ANALYSIS] Applying CAR Method @ Shef B. Foods </vt:lpstr>
      <vt:lpstr>[ANALYSIS] Applying CAR Method @ Shef B. Foods </vt:lpstr>
      <vt:lpstr>[RECOMMENDATIONS] Applying CAR Method @ Shef B. Foods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 Neve</dc:creator>
  <cp:lastModifiedBy>Ben Neve</cp:lastModifiedBy>
  <cp:revision>1</cp:revision>
  <dcterms:created xsi:type="dcterms:W3CDTF">2025-08-22T19:31:39Z</dcterms:created>
  <dcterms:modified xsi:type="dcterms:W3CDTF">2025-08-22T19:33:35Z</dcterms:modified>
</cp:coreProperties>
</file>