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604020202020204" charset="0"/>
      <p:regular r:id="rId15"/>
    </p:embeddedFont>
    <p:embeddedFont>
      <p:font typeface="Helios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More Sugar Thi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8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panishluisvives.com/wp-content/uploads/2019/08/usos_presente_indicativo.jpg.webp" TargetMode="External"/><Relationship Id="rId3" Type="http://schemas.openxmlformats.org/officeDocument/2006/relationships/image" Target="../media/image10.svg"/><Relationship Id="rId7" Type="http://schemas.openxmlformats.org/officeDocument/2006/relationships/hyperlink" Target="https://www.spanish.cl/grammar-games/hablar-comer-vivir-4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spanol1languageplanettoluca.blogspot.com/p/presente-perfec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images.app.goo.gl/TFMqSTFkjmgFWn2bA" TargetMode="External"/><Relationship Id="rId2" Type="http://schemas.openxmlformats.org/officeDocument/2006/relationships/hyperlink" Target="https://human.libretexts.org/Bookshelves/Languages/Spanish/Intermediate_Advanced_Spanish_Manual_(Entrada_Libre)/Capitulo_3:_Imperfecto_preterito_preterito_vs._imperfecto/3.1:_El_imperfecto#.C2.A1Ahora_a_practicar!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panishwithvicente.com/curso/gramatica/preterito-indefinid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proprofs.com/images/QM/user_images/2186957/6720984556.jpg" TargetMode="External"/><Relationship Id="rId5" Type="http://schemas.openxmlformats.org/officeDocument/2006/relationships/hyperlink" Target="https://www.proprofs.com/quiz-school/story.php?title=preterite-or-imperfect" TargetMode="Externa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2" name="AutoShape 42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3"/>
          <p:cNvGrpSpPr/>
          <p:nvPr/>
        </p:nvGrpSpPr>
        <p:grpSpPr>
          <a:xfrm>
            <a:off x="2254082" y="1189808"/>
            <a:ext cx="14635369" cy="7907384"/>
            <a:chOff x="0" y="0"/>
            <a:chExt cx="19513825" cy="10543178"/>
          </a:xfrm>
        </p:grpSpPr>
        <p:sp>
          <p:nvSpPr>
            <p:cNvPr id="44" name="AutoShape 44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AutoShape 58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1" name="AutoShape 61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63"/>
          <p:cNvGrpSpPr/>
          <p:nvPr/>
        </p:nvGrpSpPr>
        <p:grpSpPr>
          <a:xfrm>
            <a:off x="3046253" y="3785251"/>
            <a:ext cx="12195494" cy="3236413"/>
            <a:chOff x="0" y="0"/>
            <a:chExt cx="16260659" cy="4315218"/>
          </a:xfrm>
        </p:grpSpPr>
        <p:sp>
          <p:nvSpPr>
            <p:cNvPr id="64" name="TextBox 64"/>
            <p:cNvSpPr txBox="1"/>
            <p:nvPr/>
          </p:nvSpPr>
          <p:spPr>
            <a:xfrm>
              <a:off x="0" y="-333375"/>
              <a:ext cx="16260659" cy="3400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0"/>
                </a:lnSpc>
              </a:pPr>
              <a:r>
                <a:rPr lang="en-US" sz="15000">
                  <a:solidFill>
                    <a:srgbClr val="000000"/>
                  </a:solidFill>
                  <a:latin typeface="Helios Bold"/>
                </a:rPr>
                <a:t>Repaso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249607" y="3425627"/>
              <a:ext cx="9761444" cy="88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19"/>
                </a:lnSpc>
              </a:pPr>
              <a:r>
                <a:rPr lang="en-US" sz="4013">
                  <a:solidFill>
                    <a:srgbClr val="000000"/>
                  </a:solidFill>
                  <a:latin typeface="More Sugar"/>
                </a:rPr>
                <a:t>getting ready for the final</a:t>
              </a:r>
            </a:p>
          </p:txBody>
        </p:sp>
      </p:grpSp>
      <p:sp>
        <p:nvSpPr>
          <p:cNvPr id="66" name="Freeform 66"/>
          <p:cNvSpPr/>
          <p:nvPr/>
        </p:nvSpPr>
        <p:spPr>
          <a:xfrm>
            <a:off x="6942777" y="2269425"/>
            <a:ext cx="4402446" cy="1160645"/>
          </a:xfrm>
          <a:custGeom>
            <a:avLst/>
            <a:gdLst/>
            <a:ahLst/>
            <a:cxnLst/>
            <a:rect l="l" t="t" r="r" b="b"/>
            <a:pathLst>
              <a:path w="4402446" h="1160645">
                <a:moveTo>
                  <a:pt x="0" y="0"/>
                </a:moveTo>
                <a:lnTo>
                  <a:pt x="4402446" y="0"/>
                </a:lnTo>
                <a:lnTo>
                  <a:pt x="4402446" y="1160645"/>
                </a:lnTo>
                <a:lnTo>
                  <a:pt x="0" y="1160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7734120" y="2605272"/>
            <a:ext cx="2819760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re Sugar Thin"/>
              </a:rPr>
              <a:t>Span 1020</a:t>
            </a:r>
          </a:p>
        </p:txBody>
      </p:sp>
      <p:sp>
        <p:nvSpPr>
          <p:cNvPr id="68" name="Freeform 68"/>
          <p:cNvSpPr/>
          <p:nvPr/>
        </p:nvSpPr>
        <p:spPr>
          <a:xfrm rot="623895">
            <a:off x="14235040" y="1377761"/>
            <a:ext cx="2013414" cy="2569321"/>
          </a:xfrm>
          <a:custGeom>
            <a:avLst/>
            <a:gdLst/>
            <a:ahLst/>
            <a:cxnLst/>
            <a:rect l="l" t="t" r="r" b="b"/>
            <a:pathLst>
              <a:path w="2013414" h="2569321">
                <a:moveTo>
                  <a:pt x="0" y="0"/>
                </a:moveTo>
                <a:lnTo>
                  <a:pt x="2013414" y="0"/>
                </a:lnTo>
                <a:lnTo>
                  <a:pt x="2013414" y="2569322"/>
                </a:lnTo>
                <a:lnTo>
                  <a:pt x="0" y="2569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4082" y="1189808"/>
            <a:ext cx="14635369" cy="7907384"/>
            <a:chOff x="0" y="0"/>
            <a:chExt cx="19513825" cy="10543178"/>
          </a:xfrm>
        </p:grpSpPr>
        <p:sp>
          <p:nvSpPr>
            <p:cNvPr id="6" name="AutoShape 6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2884461" y="3391556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Agenda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32217" y="4981554"/>
            <a:ext cx="6278589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Presente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Perfecto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Imperfecto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Pretérito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Preterito o imperfecto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DB98"/>
              </a:solidFill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4" name="AutoShape 64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Freeform 65"/>
          <p:cNvSpPr/>
          <p:nvPr/>
        </p:nvSpPr>
        <p:spPr>
          <a:xfrm>
            <a:off x="14123882" y="2407256"/>
            <a:ext cx="1532297" cy="5472489"/>
          </a:xfrm>
          <a:custGeom>
            <a:avLst/>
            <a:gdLst/>
            <a:ahLst/>
            <a:cxnLst/>
            <a:rect l="l" t="t" r="r" b="b"/>
            <a:pathLst>
              <a:path w="1532297" h="5472489">
                <a:moveTo>
                  <a:pt x="0" y="0"/>
                </a:moveTo>
                <a:lnTo>
                  <a:pt x="1532297" y="0"/>
                </a:lnTo>
                <a:lnTo>
                  <a:pt x="1532297" y="5472488"/>
                </a:lnTo>
                <a:lnTo>
                  <a:pt x="0" y="5472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1762065" y="2407256"/>
            <a:ext cx="2229008" cy="1908588"/>
          </a:xfrm>
          <a:custGeom>
            <a:avLst/>
            <a:gdLst/>
            <a:ahLst/>
            <a:cxnLst/>
            <a:rect l="l" t="t" r="r" b="b"/>
            <a:pathLst>
              <a:path w="2229008" h="1908588">
                <a:moveTo>
                  <a:pt x="0" y="0"/>
                </a:moveTo>
                <a:lnTo>
                  <a:pt x="2229008" y="0"/>
                </a:lnTo>
                <a:lnTo>
                  <a:pt x="2229008" y="1908588"/>
                </a:lnTo>
                <a:lnTo>
                  <a:pt x="0" y="1908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12154193" y="2903341"/>
            <a:ext cx="144475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re Sugar Thin"/>
              </a:rPr>
              <a:t>¡A recordar!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6" name="AutoShape 6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6B6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2" name="AutoShape 62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Freeform 63"/>
          <p:cNvSpPr/>
          <p:nvPr/>
        </p:nvSpPr>
        <p:spPr>
          <a:xfrm>
            <a:off x="11271878" y="385542"/>
            <a:ext cx="2229008" cy="1908588"/>
          </a:xfrm>
          <a:custGeom>
            <a:avLst/>
            <a:gdLst/>
            <a:ahLst/>
            <a:cxnLst/>
            <a:rect l="l" t="t" r="r" b="b"/>
            <a:pathLst>
              <a:path w="2229008" h="1908588">
                <a:moveTo>
                  <a:pt x="0" y="0"/>
                </a:moveTo>
                <a:lnTo>
                  <a:pt x="2229008" y="0"/>
                </a:lnTo>
                <a:lnTo>
                  <a:pt x="2229008" y="1908588"/>
                </a:lnTo>
                <a:lnTo>
                  <a:pt x="0" y="190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11573033" y="904786"/>
            <a:ext cx="1626697" cy="78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2"/>
              </a:lnSpc>
            </a:pPr>
            <a:r>
              <a:rPr lang="en-US" sz="2251">
                <a:solidFill>
                  <a:srgbClr val="000000"/>
                </a:solidFill>
                <a:latin typeface="More Sugar Thin"/>
              </a:rPr>
              <a:t>canto en la ducha</a:t>
            </a:r>
          </a:p>
        </p:txBody>
      </p:sp>
      <p:sp>
        <p:nvSpPr>
          <p:cNvPr id="65" name="Freeform 65"/>
          <p:cNvSpPr/>
          <p:nvPr/>
        </p:nvSpPr>
        <p:spPr>
          <a:xfrm>
            <a:off x="12592208" y="1320620"/>
            <a:ext cx="4090630" cy="3822880"/>
          </a:xfrm>
          <a:custGeom>
            <a:avLst/>
            <a:gdLst/>
            <a:ahLst/>
            <a:cxnLst/>
            <a:rect l="l" t="t" r="r" b="b"/>
            <a:pathLst>
              <a:path w="4090630" h="3822880">
                <a:moveTo>
                  <a:pt x="0" y="0"/>
                </a:moveTo>
                <a:lnTo>
                  <a:pt x="4090631" y="0"/>
                </a:lnTo>
                <a:lnTo>
                  <a:pt x="4090631" y="3822880"/>
                </a:lnTo>
                <a:lnTo>
                  <a:pt x="0" y="3822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8377823" y="1785033"/>
            <a:ext cx="2894055" cy="2894055"/>
          </a:xfrm>
          <a:custGeom>
            <a:avLst/>
            <a:gdLst/>
            <a:ahLst/>
            <a:cxnLst/>
            <a:rect l="l" t="t" r="r" b="b"/>
            <a:pathLst>
              <a:path w="2894055" h="2894055">
                <a:moveTo>
                  <a:pt x="0" y="0"/>
                </a:moveTo>
                <a:lnTo>
                  <a:pt x="2894055" y="0"/>
                </a:lnTo>
                <a:lnTo>
                  <a:pt x="2894055" y="2894054"/>
                </a:lnTo>
                <a:lnTo>
                  <a:pt x="0" y="28940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2773370" y="1241618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Presente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54082" y="2632540"/>
            <a:ext cx="6278589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Pedir o dar información sobre el presente: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Expresar acciones habituales: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Hablar de verdades generales o universales: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Expresar acciones futuras de realización segura: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Dar órdenes e instrucciones: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113696" y="5306591"/>
            <a:ext cx="6278589" cy="1862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000">
                <a:solidFill>
                  <a:srgbClr val="000000"/>
                </a:solidFill>
                <a:latin typeface="More Sugar Thin"/>
              </a:rPr>
              <a:t>Can you create examples for each use?</a:t>
            </a:r>
          </a:p>
          <a:p>
            <a:pPr>
              <a:lnSpc>
                <a:spcPts val="4950"/>
              </a:lnSpc>
            </a:pPr>
            <a:r>
              <a:rPr lang="en-US" sz="3000" u="sng">
                <a:solidFill>
                  <a:srgbClr val="000000"/>
                </a:solidFill>
                <a:latin typeface="More Sugar Thin"/>
                <a:hlinkClick r:id="rId7" tooltip="https://www.spanish.cl/grammar-games/hablar-comer-vivir-4.htm"/>
              </a:rPr>
              <a:t>Más práctica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EC740A-A2BB-462A-B769-9321CAA46659}"/>
              </a:ext>
            </a:extLst>
          </p:cNvPr>
          <p:cNvSpPr txBox="1"/>
          <p:nvPr/>
        </p:nvSpPr>
        <p:spPr>
          <a:xfrm>
            <a:off x="7554505" y="8226611"/>
            <a:ext cx="912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https://spanishluisvives.com/wp-content/uploads/2019/08/usos_presente_indicativo.jpg.webp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B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6" name="AutoShape 6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9110569" y="1255911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Perfecto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28480" y="2543373"/>
            <a:ext cx="725618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acción (o evento) que tuvo lugar en el pasado pero se aplica al presente (continúa en el presente)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10569" y="4495363"/>
            <a:ext cx="6278589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000" u="sng">
                <a:solidFill>
                  <a:srgbClr val="000000"/>
                </a:solidFill>
                <a:latin typeface="More Sugar Thin"/>
                <a:hlinkClick r:id="rId2" tooltip="https://espanol1languageplanettoluca.blogspot.com/p/presente-perfecto.html"/>
              </a:rPr>
              <a:t>Conjugación y práctica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B77B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5" name="AutoShape 65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Freeform 66"/>
          <p:cNvSpPr/>
          <p:nvPr/>
        </p:nvSpPr>
        <p:spPr>
          <a:xfrm flipH="1">
            <a:off x="5592505" y="1655754"/>
            <a:ext cx="2229008" cy="1908588"/>
          </a:xfrm>
          <a:custGeom>
            <a:avLst/>
            <a:gdLst/>
            <a:ahLst/>
            <a:cxnLst/>
            <a:rect l="l" t="t" r="r" b="b"/>
            <a:pathLst>
              <a:path w="2229008" h="1908588">
                <a:moveTo>
                  <a:pt x="2229009" y="0"/>
                </a:moveTo>
                <a:lnTo>
                  <a:pt x="0" y="0"/>
                </a:lnTo>
                <a:lnTo>
                  <a:pt x="0" y="1908588"/>
                </a:lnTo>
                <a:lnTo>
                  <a:pt x="2229009" y="1908588"/>
                </a:lnTo>
                <a:lnTo>
                  <a:pt x="22290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5984633" y="2270323"/>
            <a:ext cx="1444753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re Sugar Thin"/>
              </a:rPr>
              <a:t>¡He desayunado!</a:t>
            </a:r>
          </a:p>
        </p:txBody>
      </p:sp>
      <p:sp>
        <p:nvSpPr>
          <p:cNvPr id="68" name="Freeform 68"/>
          <p:cNvSpPr/>
          <p:nvPr/>
        </p:nvSpPr>
        <p:spPr>
          <a:xfrm>
            <a:off x="3473598" y="2377312"/>
            <a:ext cx="1864809" cy="6253934"/>
          </a:xfrm>
          <a:custGeom>
            <a:avLst/>
            <a:gdLst/>
            <a:ahLst/>
            <a:cxnLst/>
            <a:rect l="l" t="t" r="r" b="b"/>
            <a:pathLst>
              <a:path w="1864809" h="6253934">
                <a:moveTo>
                  <a:pt x="0" y="0"/>
                </a:moveTo>
                <a:lnTo>
                  <a:pt x="1864809" y="0"/>
                </a:lnTo>
                <a:lnTo>
                  <a:pt x="1864809" y="6253934"/>
                </a:lnTo>
                <a:lnTo>
                  <a:pt x="0" y="62539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6" name="AutoShape 6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3232217" y="964781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Imperfecto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54082" y="2671208"/>
            <a:ext cx="8453990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More Sugar"/>
              </a:rPr>
              <a:t>Para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describir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pasado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More Sugar"/>
              </a:rPr>
              <a:t>Para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describir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situaciones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regulares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pasado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: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hábitos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acciones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acostumbradas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hechos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re Sugar"/>
              </a:rPr>
              <a:t>repetitivos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54901" y="7167339"/>
            <a:ext cx="6278589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000" u="sng" dirty="0" err="1">
                <a:solidFill>
                  <a:srgbClr val="000000"/>
                </a:solidFill>
                <a:latin typeface="More Sugar Thin"/>
                <a:hlinkClick r:id="rId2" tooltip="https://human.libretexts.org/Bookshelves/Languages/Spanish/Intermediate_Advanced_Spanish_Manual_(Entrada_Libre)/Capitulo_3:_Imperfecto_preterito_preterito_vs._imperfecto/3.1:_El_imperfecto#.C2.A1Ahora_a_practicar!"/>
              </a:rPr>
              <a:t>Práctica</a:t>
            </a:r>
            <a:endParaRPr lang="en-US" sz="3000" u="sng" dirty="0">
              <a:solidFill>
                <a:srgbClr val="000000"/>
              </a:solidFill>
              <a:latin typeface="More Sugar Thin"/>
              <a:hlinkClick r:id="rId2" tooltip="https://human.libretexts.org/Bookshelves/Languages/Spanish/Intermediate_Advanced_Spanish_Manual_(Entrada_Libre)/Capitulo_3:_Imperfecto_preterito_preterito_vs._imperfecto/3.1:_El_imperfecto#.C2.A1Ahora_a_practicar!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ECDD0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5" name="AutoShape 65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Freeform 66"/>
          <p:cNvSpPr/>
          <p:nvPr/>
        </p:nvSpPr>
        <p:spPr>
          <a:xfrm flipV="1">
            <a:off x="10946324" y="4172403"/>
            <a:ext cx="2229008" cy="1908588"/>
          </a:xfrm>
          <a:custGeom>
            <a:avLst/>
            <a:gdLst/>
            <a:ahLst/>
            <a:cxnLst/>
            <a:rect l="l" t="t" r="r" b="b"/>
            <a:pathLst>
              <a:path w="2229008" h="1908588">
                <a:moveTo>
                  <a:pt x="0" y="1908589"/>
                </a:moveTo>
                <a:lnTo>
                  <a:pt x="2229008" y="1908589"/>
                </a:lnTo>
                <a:lnTo>
                  <a:pt x="2229008" y="0"/>
                </a:lnTo>
                <a:lnTo>
                  <a:pt x="0" y="0"/>
                </a:lnTo>
                <a:lnTo>
                  <a:pt x="0" y="190858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11338451" y="4755324"/>
            <a:ext cx="1444753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re Sugar Thin"/>
              </a:rPr>
              <a:t>Comía verdura los viernes</a:t>
            </a:r>
          </a:p>
        </p:txBody>
      </p:sp>
      <p:sp>
        <p:nvSpPr>
          <p:cNvPr id="68" name="Freeform 68"/>
          <p:cNvSpPr/>
          <p:nvPr/>
        </p:nvSpPr>
        <p:spPr>
          <a:xfrm>
            <a:off x="11940530" y="1873629"/>
            <a:ext cx="4234904" cy="6506137"/>
          </a:xfrm>
          <a:custGeom>
            <a:avLst/>
            <a:gdLst/>
            <a:ahLst/>
            <a:cxnLst/>
            <a:rect l="l" t="t" r="r" b="b"/>
            <a:pathLst>
              <a:path w="4234904" h="6506137">
                <a:moveTo>
                  <a:pt x="0" y="0"/>
                </a:moveTo>
                <a:lnTo>
                  <a:pt x="4234904" y="0"/>
                </a:lnTo>
                <a:lnTo>
                  <a:pt x="4234904" y="6506137"/>
                </a:lnTo>
                <a:lnTo>
                  <a:pt x="0" y="6506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1" name="TextBox 26">
            <a:extLst>
              <a:ext uri="{FF2B5EF4-FFF2-40B4-BE49-F238E27FC236}">
                <a16:creationId xmlns:a16="http://schemas.microsoft.com/office/drawing/2014/main" id="{E1851E5A-1FB3-480A-A8BB-A5D5D5DFB9AA}"/>
              </a:ext>
            </a:extLst>
          </p:cNvPr>
          <p:cNvSpPr txBox="1"/>
          <p:nvPr/>
        </p:nvSpPr>
        <p:spPr>
          <a:xfrm>
            <a:off x="2619434" y="5701820"/>
            <a:ext cx="8453990" cy="12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More Sugar"/>
            </a:endParaRPr>
          </a:p>
          <a:p>
            <a:pPr marL="367029" lvl="1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More Sugar"/>
                <a:hlinkClick r:id="rId7"/>
              </a:rPr>
              <a:t>Conjugación</a:t>
            </a:r>
            <a:r>
              <a:rPr lang="en-US" sz="3399" dirty="0">
                <a:solidFill>
                  <a:srgbClr val="000000"/>
                </a:solidFill>
                <a:latin typeface="More Sugar"/>
                <a:hlinkClick r:id="rId7"/>
              </a:rPr>
              <a:t> regular e irregular</a:t>
            </a:r>
            <a:r>
              <a:rPr lang="en-US" sz="3399" dirty="0">
                <a:solidFill>
                  <a:srgbClr val="000000"/>
                </a:solidFill>
                <a:latin typeface="More Sugar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6" name="AutoShape 6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9110569" y="2844207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Pretérito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58325" y="4434205"/>
            <a:ext cx="8211571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Acción concreta en el pasado.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Acción un comienzo y un final específico.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Lista de acciones en el pasado.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21514" y="7281545"/>
            <a:ext cx="796717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000">
                <a:solidFill>
                  <a:srgbClr val="000000"/>
                </a:solidFill>
                <a:latin typeface="More Sugar"/>
              </a:rPr>
              <a:t>Conjugación - semana 10, 11, 12 - canvas</a:t>
            </a:r>
          </a:p>
          <a:p>
            <a:pPr>
              <a:lnSpc>
                <a:spcPts val="4950"/>
              </a:lnSpc>
            </a:pPr>
            <a:r>
              <a:rPr lang="en-US" sz="3000" u="sng">
                <a:solidFill>
                  <a:srgbClr val="000000"/>
                </a:solidFill>
                <a:latin typeface="More Sugar"/>
                <a:hlinkClick r:id="rId2" tooltip="https://www.spanishwithvicente.com/curso/gramatica/preterito-indefinido/"/>
              </a:rPr>
              <a:t>Práctica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704A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5" name="AutoShape 65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Freeform 66"/>
          <p:cNvSpPr/>
          <p:nvPr/>
        </p:nvSpPr>
        <p:spPr>
          <a:xfrm flipH="1">
            <a:off x="5592505" y="1655754"/>
            <a:ext cx="2229008" cy="1908588"/>
          </a:xfrm>
          <a:custGeom>
            <a:avLst/>
            <a:gdLst/>
            <a:ahLst/>
            <a:cxnLst/>
            <a:rect l="l" t="t" r="r" b="b"/>
            <a:pathLst>
              <a:path w="2229008" h="1908588">
                <a:moveTo>
                  <a:pt x="2229009" y="0"/>
                </a:moveTo>
                <a:lnTo>
                  <a:pt x="0" y="0"/>
                </a:lnTo>
                <a:lnTo>
                  <a:pt x="0" y="1908588"/>
                </a:lnTo>
                <a:lnTo>
                  <a:pt x="2229009" y="1908588"/>
                </a:lnTo>
                <a:lnTo>
                  <a:pt x="22290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5984633" y="2140926"/>
            <a:ext cx="144475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re Sugar Thin"/>
              </a:rPr>
              <a:t>¿Ya terminé?</a:t>
            </a:r>
          </a:p>
        </p:txBody>
      </p:sp>
      <p:sp>
        <p:nvSpPr>
          <p:cNvPr id="68" name="Freeform 68"/>
          <p:cNvSpPr/>
          <p:nvPr/>
        </p:nvSpPr>
        <p:spPr>
          <a:xfrm>
            <a:off x="2653791" y="3152149"/>
            <a:ext cx="3504423" cy="4689618"/>
          </a:xfrm>
          <a:custGeom>
            <a:avLst/>
            <a:gdLst/>
            <a:ahLst/>
            <a:cxnLst/>
            <a:rect l="l" t="t" r="r" b="b"/>
            <a:pathLst>
              <a:path w="3504423" h="4689618">
                <a:moveTo>
                  <a:pt x="0" y="0"/>
                </a:moveTo>
                <a:lnTo>
                  <a:pt x="3504423" y="0"/>
                </a:lnTo>
                <a:lnTo>
                  <a:pt x="3504423" y="4689618"/>
                </a:lnTo>
                <a:lnTo>
                  <a:pt x="0" y="4689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A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A7E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2" name="AutoShape 42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3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44" name="AutoShape 44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AutoShape 58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1" name="AutoShape 61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3" name="Freeform 63"/>
          <p:cNvSpPr/>
          <p:nvPr/>
        </p:nvSpPr>
        <p:spPr>
          <a:xfrm>
            <a:off x="14517152" y="4005658"/>
            <a:ext cx="1380954" cy="4061631"/>
          </a:xfrm>
          <a:custGeom>
            <a:avLst/>
            <a:gdLst/>
            <a:ahLst/>
            <a:cxnLst/>
            <a:rect l="l" t="t" r="r" b="b"/>
            <a:pathLst>
              <a:path w="1380954" h="4061631">
                <a:moveTo>
                  <a:pt x="0" y="0"/>
                </a:moveTo>
                <a:lnTo>
                  <a:pt x="1380955" y="0"/>
                </a:lnTo>
                <a:lnTo>
                  <a:pt x="1380955" y="4061630"/>
                </a:lnTo>
                <a:lnTo>
                  <a:pt x="0" y="4061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3661207" y="3704551"/>
            <a:ext cx="3833281" cy="3833281"/>
          </a:xfrm>
          <a:custGeom>
            <a:avLst/>
            <a:gdLst/>
            <a:ahLst/>
            <a:cxnLst/>
            <a:rect l="l" t="t" r="r" b="b"/>
            <a:pathLst>
              <a:path w="3833281" h="3833281">
                <a:moveTo>
                  <a:pt x="0" y="0"/>
                </a:moveTo>
                <a:lnTo>
                  <a:pt x="3833281" y="0"/>
                </a:lnTo>
                <a:lnTo>
                  <a:pt x="3833281" y="3833281"/>
                </a:lnTo>
                <a:lnTo>
                  <a:pt x="0" y="38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2884461" y="2229845"/>
            <a:ext cx="9220054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Pretérito vs. Imperfecto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623931" y="5282183"/>
            <a:ext cx="14635369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Canva Sans"/>
                <a:hlinkClick r:id="rId5" tooltip="https://www.proprofs.com/quiz-school/story.php?title=preterite-or-imperfect"/>
              </a:rPr>
              <a:t>Práctica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017AB1-28D0-4C9C-B6B8-A2286DE006B3}"/>
              </a:ext>
            </a:extLst>
          </p:cNvPr>
          <p:cNvSpPr txBox="1"/>
          <p:nvPr/>
        </p:nvSpPr>
        <p:spPr>
          <a:xfrm>
            <a:off x="3200400" y="769612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https://media.proprofs.com/images/QM/user_images/2186957/6720984556.jpg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F3E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2" name="AutoShape 42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3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44" name="AutoShape 44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AutoShape 58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1" name="AutoShape 61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3" name="Freeform 63"/>
          <p:cNvSpPr/>
          <p:nvPr/>
        </p:nvSpPr>
        <p:spPr>
          <a:xfrm>
            <a:off x="5646657" y="2027693"/>
            <a:ext cx="6994685" cy="1805901"/>
          </a:xfrm>
          <a:custGeom>
            <a:avLst/>
            <a:gdLst/>
            <a:ahLst/>
            <a:cxnLst/>
            <a:rect l="l" t="t" r="r" b="b"/>
            <a:pathLst>
              <a:path w="6994685" h="1805901">
                <a:moveTo>
                  <a:pt x="0" y="0"/>
                </a:moveTo>
                <a:lnTo>
                  <a:pt x="6994686" y="0"/>
                </a:lnTo>
                <a:lnTo>
                  <a:pt x="6994686" y="1805901"/>
                </a:lnTo>
                <a:lnTo>
                  <a:pt x="0" y="180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flipH="1">
            <a:off x="9865564" y="1028700"/>
            <a:ext cx="2908078" cy="1189668"/>
          </a:xfrm>
          <a:custGeom>
            <a:avLst/>
            <a:gdLst/>
            <a:ahLst/>
            <a:cxnLst/>
            <a:rect l="l" t="t" r="r" b="b"/>
            <a:pathLst>
              <a:path w="2908078" h="1189668">
                <a:moveTo>
                  <a:pt x="2908078" y="0"/>
                </a:moveTo>
                <a:lnTo>
                  <a:pt x="0" y="0"/>
                </a:lnTo>
                <a:lnTo>
                  <a:pt x="0" y="1189668"/>
                </a:lnTo>
                <a:lnTo>
                  <a:pt x="2908078" y="1189668"/>
                </a:lnTo>
                <a:lnTo>
                  <a:pt x="2908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5646657" y="4062194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Composition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994413" y="7333479"/>
            <a:ext cx="627858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000">
                <a:solidFill>
                  <a:srgbClr val="000000"/>
                </a:solidFill>
                <a:latin typeface="More Sugar"/>
              </a:rPr>
              <a:t>Any questions?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0597226" y="1325322"/>
            <a:ext cx="144475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re Sugar Thin"/>
              </a:rPr>
              <a:t>Let's pause.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7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69" y="729445"/>
            <a:ext cx="16613461" cy="8828110"/>
            <a:chOff x="0" y="0"/>
            <a:chExt cx="4375562" cy="2325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5562" cy="2325099"/>
            </a:xfrm>
            <a:custGeom>
              <a:avLst/>
              <a:gdLst/>
              <a:ahLst/>
              <a:cxnLst/>
              <a:rect l="l" t="t" r="r" b="b"/>
              <a:pathLst>
                <a:path w="4375562" h="2325099">
                  <a:moveTo>
                    <a:pt x="23766" y="0"/>
                  </a:moveTo>
                  <a:lnTo>
                    <a:pt x="4351796" y="0"/>
                  </a:lnTo>
                  <a:cubicBezTo>
                    <a:pt x="4358099" y="0"/>
                    <a:pt x="4364144" y="2504"/>
                    <a:pt x="4368601" y="6961"/>
                  </a:cubicBezTo>
                  <a:cubicBezTo>
                    <a:pt x="4373058" y="11418"/>
                    <a:pt x="4375562" y="17463"/>
                    <a:pt x="4375562" y="23766"/>
                  </a:cubicBezTo>
                  <a:lnTo>
                    <a:pt x="4375562" y="2301333"/>
                  </a:lnTo>
                  <a:cubicBezTo>
                    <a:pt x="4375562" y="2314459"/>
                    <a:pt x="4364922" y="2325099"/>
                    <a:pt x="4351796" y="2325099"/>
                  </a:cubicBezTo>
                  <a:lnTo>
                    <a:pt x="23766" y="2325099"/>
                  </a:lnTo>
                  <a:cubicBezTo>
                    <a:pt x="10640" y="2325099"/>
                    <a:pt x="0" y="2314459"/>
                    <a:pt x="0" y="2301333"/>
                  </a:cubicBezTo>
                  <a:lnTo>
                    <a:pt x="0" y="23766"/>
                  </a:lnTo>
                  <a:cubicBezTo>
                    <a:pt x="0" y="10640"/>
                    <a:pt x="10640" y="0"/>
                    <a:pt x="237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75562" cy="236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4082" y="1098131"/>
            <a:ext cx="14635369" cy="7907384"/>
            <a:chOff x="0" y="0"/>
            <a:chExt cx="19513825" cy="10543178"/>
          </a:xfrm>
        </p:grpSpPr>
        <p:sp>
          <p:nvSpPr>
            <p:cNvPr id="6" name="AutoShape 6"/>
            <p:cNvSpPr/>
            <p:nvPr/>
          </p:nvSpPr>
          <p:spPr>
            <a:xfrm>
              <a:off x="0" y="466327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524618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582909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641200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33164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91455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49745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08036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58291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6582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748730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932655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990946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10492378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699491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757782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816073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0" y="8743649"/>
              <a:ext cx="19513825" cy="0"/>
            </a:xfrm>
            <a:prstGeom prst="line">
              <a:avLst/>
            </a:prstGeom>
            <a:ln w="508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9182100" y="2844207"/>
            <a:ext cx="6974100" cy="1052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Helios Bold"/>
              </a:rPr>
              <a:t>Thank you!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29856" y="4428253"/>
            <a:ext cx="627858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re Sugar"/>
              </a:rPr>
              <a:t>Let me know If you have questions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29856" y="6090243"/>
            <a:ext cx="6278589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000">
                <a:solidFill>
                  <a:srgbClr val="000000"/>
                </a:solidFill>
                <a:latin typeface="More Sugar"/>
              </a:rPr>
              <a:t>Complete the final before 12/11 at 11am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25175" y="1098131"/>
            <a:ext cx="344492" cy="8090737"/>
            <a:chOff x="0" y="0"/>
            <a:chExt cx="459323" cy="1078765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459323" cy="45932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938939"/>
              <a:ext cx="459323" cy="4593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1877878"/>
              <a:ext cx="459323" cy="459323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2816816"/>
              <a:ext cx="459323" cy="459323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755755"/>
              <a:ext cx="459323" cy="459323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4694694"/>
              <a:ext cx="459323" cy="45932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5633633"/>
              <a:ext cx="459323" cy="459323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6572572"/>
              <a:ext cx="459323" cy="459323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7511510"/>
              <a:ext cx="459323" cy="459323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8450449"/>
              <a:ext cx="459323" cy="459323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9389388"/>
              <a:ext cx="459323" cy="459323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0" y="10328327"/>
              <a:ext cx="459323" cy="459323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272AB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65" name="AutoShape 65"/>
          <p:cNvSpPr/>
          <p:nvPr/>
        </p:nvSpPr>
        <p:spPr>
          <a:xfrm rot="-5405178">
            <a:off x="-2517975" y="5124450"/>
            <a:ext cx="8828120" cy="0"/>
          </a:xfrm>
          <a:prstGeom prst="line">
            <a:avLst/>
          </a:prstGeom>
          <a:ln w="381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Freeform 66"/>
          <p:cNvSpPr/>
          <p:nvPr/>
        </p:nvSpPr>
        <p:spPr>
          <a:xfrm flipH="1">
            <a:off x="5592505" y="1655754"/>
            <a:ext cx="2229008" cy="1908588"/>
          </a:xfrm>
          <a:custGeom>
            <a:avLst/>
            <a:gdLst/>
            <a:ahLst/>
            <a:cxnLst/>
            <a:rect l="l" t="t" r="r" b="b"/>
            <a:pathLst>
              <a:path w="2229008" h="1908588">
                <a:moveTo>
                  <a:pt x="2229009" y="0"/>
                </a:moveTo>
                <a:lnTo>
                  <a:pt x="0" y="0"/>
                </a:lnTo>
                <a:lnTo>
                  <a:pt x="0" y="1908588"/>
                </a:lnTo>
                <a:lnTo>
                  <a:pt x="2229009" y="1908588"/>
                </a:lnTo>
                <a:lnTo>
                  <a:pt x="22290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5984633" y="2270323"/>
            <a:ext cx="144475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More Sugar Thin"/>
              </a:rPr>
              <a:t>That's all</a:t>
            </a:r>
          </a:p>
        </p:txBody>
      </p:sp>
      <p:sp>
        <p:nvSpPr>
          <p:cNvPr id="68" name="Freeform 68"/>
          <p:cNvSpPr/>
          <p:nvPr/>
        </p:nvSpPr>
        <p:spPr>
          <a:xfrm rot="623895">
            <a:off x="2390653" y="2924414"/>
            <a:ext cx="3941099" cy="5029244"/>
          </a:xfrm>
          <a:custGeom>
            <a:avLst/>
            <a:gdLst/>
            <a:ahLst/>
            <a:cxnLst/>
            <a:rect l="l" t="t" r="r" b="b"/>
            <a:pathLst>
              <a:path w="3941099" h="5029244">
                <a:moveTo>
                  <a:pt x="0" y="0"/>
                </a:moveTo>
                <a:lnTo>
                  <a:pt x="3941099" y="0"/>
                </a:lnTo>
                <a:lnTo>
                  <a:pt x="3941099" y="5029244"/>
                </a:lnTo>
                <a:lnTo>
                  <a:pt x="0" y="5029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236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More Sugar</vt:lpstr>
      <vt:lpstr>Arial</vt:lpstr>
      <vt:lpstr>More Sugar Thin</vt:lpstr>
      <vt:lpstr>Helios Bold</vt:lpstr>
      <vt:lpstr>Calibri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 1020</dc:title>
  <cp:lastModifiedBy>Lucia</cp:lastModifiedBy>
  <cp:revision>3</cp:revision>
  <dcterms:created xsi:type="dcterms:W3CDTF">2006-08-16T00:00:00Z</dcterms:created>
  <dcterms:modified xsi:type="dcterms:W3CDTF">2023-12-05T18:22:22Z</dcterms:modified>
  <dc:identifier>DAF2C99KaoQ</dc:identifier>
</cp:coreProperties>
</file>