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handoutMasterIdLst>
    <p:handoutMasterId r:id="rId14"/>
  </p:handoutMasterIdLst>
  <p:sldIdLst>
    <p:sldId id="259" r:id="rId3"/>
    <p:sldId id="262" r:id="rId4"/>
    <p:sldId id="264" r:id="rId5"/>
    <p:sldId id="265" r:id="rId6"/>
    <p:sldId id="266" r:id="rId7"/>
    <p:sldId id="268" r:id="rId8"/>
    <p:sldId id="269" r:id="rId9"/>
    <p:sldId id="271" r:id="rId10"/>
    <p:sldId id="270" r:id="rId11"/>
    <p:sldId id="267" r:id="rId12"/>
    <p:sldId id="275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3399"/>
    <a:srgbClr val="00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 autoAdjust="0"/>
    <p:restoredTop sz="95801" autoAdjust="0"/>
  </p:normalViewPr>
  <p:slideViewPr>
    <p:cSldViewPr>
      <p:cViewPr varScale="1">
        <p:scale>
          <a:sx n="93" d="100"/>
          <a:sy n="93" d="100"/>
        </p:scale>
        <p:origin x="336" y="82"/>
      </p:cViewPr>
      <p:guideLst/>
    </p:cSldViewPr>
  </p:slideViewPr>
  <p:outlineViewPr>
    <p:cViewPr>
      <p:scale>
        <a:sx n="33" d="100"/>
        <a:sy n="33" d="100"/>
      </p:scale>
      <p:origin x="0" y="-254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6C46BB-EC84-4391-892F-687F665D4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9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FE685-483D-4F22-959C-06C46962B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67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3ED8E-DF79-4974-B3DB-4259B2105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16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4945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4945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BE152-90E3-4B4B-9D42-9DAFEF17FA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00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6F31E-3AF4-47BA-A4EA-A17201668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60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03634-F17E-4871-802B-222705E34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10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20E33-408E-4B1D-B3F9-92A5D9201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04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1430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12067-D279-4102-B37C-6DCE2B5E0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75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4F0D3-EA80-4E9C-A7F7-4527C7343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10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0E97E-1637-491A-BDB6-7AF66A559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595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37B96-DC12-4D53-966C-5BE3A923C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62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D6B2C-13B5-4996-A7A3-9D16234EF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68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61952-99D2-4921-86DC-433EA1A7F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016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BE9A3-3180-4CEE-B7B8-3688DC1B4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371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41F59-D89E-4F83-93C5-C3A38FB52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582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304800"/>
            <a:ext cx="2143125" cy="5059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76975" cy="5059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7278F-77D4-4C10-9938-4E7CC86CA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9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0596-D76D-43DD-91E7-8D03C56AB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86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287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28700"/>
            <a:ext cx="421005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B82C3-CEE4-4F64-8C45-752C03C55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59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33D27-3C7A-4EF5-98DB-36F6377BD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47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E9299-A571-4CF0-AA19-978AEC575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7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63006-3F7D-4C36-B3A4-5A7635F3F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43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0A950-C61F-4637-92ED-12952007A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08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43806-2BDD-47C8-9205-14755BD08C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43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28700"/>
            <a:ext cx="85725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CFABB2-324E-4E03-BA38-005AFDE31E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5725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4D4C5A-EB20-4308-8F79-13AA3173F0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99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99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u6XAPnuFjJc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</a:t>
            </a:r>
          </a:p>
          <a:p>
            <a:pPr eaLnBrk="1" hangingPunct="1"/>
            <a:r>
              <a:rPr lang="en-US" altLang="en-US"/>
              <a:t>Theories</a:t>
            </a:r>
          </a:p>
          <a:p>
            <a:pPr eaLnBrk="1" hangingPunct="1"/>
            <a:r>
              <a:rPr lang="en-US" altLang="en-US"/>
              <a:t>New Model</a:t>
            </a:r>
          </a:p>
          <a:p>
            <a:pPr eaLnBrk="1" hangingPunct="1"/>
            <a:r>
              <a:rPr lang="en-US" altLang="en-US"/>
              <a:t>Exploring Implications</a:t>
            </a:r>
          </a:p>
          <a:p>
            <a:pPr eaLnBrk="1" hangingPunct="1"/>
            <a:r>
              <a:rPr lang="en-US" altLang="en-US"/>
              <a:t>So what?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Objectives:</a:t>
            </a:r>
          </a:p>
          <a:p>
            <a:pPr lvl="1" eaLnBrk="1" hangingPunct="1"/>
            <a:r>
              <a:rPr lang="en-US" altLang="en-US" sz="2000"/>
              <a:t>Define motivation and its sources</a:t>
            </a:r>
          </a:p>
          <a:p>
            <a:pPr lvl="1" eaLnBrk="1" hangingPunct="1"/>
            <a:r>
              <a:rPr lang="en-US" altLang="en-US" sz="2000"/>
              <a:t>Better understand how to create conditions of lasting motivation in self &amp;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New Model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211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List some of the influences that are trying to influence you to act</a:t>
            </a:r>
          </a:p>
          <a:p>
            <a:pPr eaLnBrk="1" hangingPunct="1">
              <a:defRPr/>
            </a:pPr>
            <a:r>
              <a:rPr lang="en-US" sz="2000" dirty="0"/>
              <a:t>In what ways are you trying to influence different people in your life?</a:t>
            </a:r>
          </a:p>
          <a:p>
            <a:pPr eaLnBrk="1" hangingPunct="1">
              <a:defRPr/>
            </a:pPr>
            <a:r>
              <a:rPr lang="en-US" sz="2000" dirty="0"/>
              <a:t>How, why and under what conditions do you . . .</a:t>
            </a:r>
          </a:p>
          <a:p>
            <a:pPr lvl="1" eaLnBrk="1" hangingPunct="1">
              <a:defRPr/>
            </a:pPr>
            <a:r>
              <a:rPr lang="en-US" sz="2000" dirty="0"/>
              <a:t>Recognize these influences?</a:t>
            </a:r>
          </a:p>
          <a:p>
            <a:pPr lvl="1" eaLnBrk="1" hangingPunct="1">
              <a:defRPr/>
            </a:pPr>
            <a:r>
              <a:rPr lang="en-US" sz="2000" dirty="0"/>
              <a:t>Assign positive &amp; negative value to them?</a:t>
            </a:r>
          </a:p>
          <a:p>
            <a:pPr lvl="1" eaLnBrk="1" hangingPunct="1">
              <a:defRPr/>
            </a:pPr>
            <a:r>
              <a:rPr lang="en-US" sz="2000" dirty="0"/>
              <a:t>Think others assign value to your influences?</a:t>
            </a:r>
          </a:p>
          <a:p>
            <a:pPr lvl="1" eaLnBrk="1" hangingPunct="1">
              <a:defRPr/>
            </a:pPr>
            <a:r>
              <a:rPr lang="en-US" sz="2000" dirty="0"/>
              <a:t>Act on these influences?</a:t>
            </a:r>
          </a:p>
          <a:p>
            <a:pPr lvl="1" eaLnBrk="1" hangingPunct="1">
              <a:defRPr/>
            </a:pPr>
            <a:r>
              <a:rPr lang="en-US" sz="2000" dirty="0"/>
              <a:t>Think others will act on your influences?</a:t>
            </a:r>
          </a:p>
          <a:p>
            <a:pPr lvl="1" eaLnBrk="1" hangingPunct="1">
              <a:defRPr/>
            </a:pPr>
            <a:r>
              <a:rPr lang="en-US" sz="2000" dirty="0"/>
              <a:t>What is it that really causes us to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2000" dirty="0"/>
              <a:t>    act on influences?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6388" name="Picture 2" descr="Begin Description: A cartoon character stands on a bullseye. Six arrows points towards the bullseye.&#10;End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3962400"/>
            <a:ext cx="2671762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 what?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21163"/>
          </a:xfrm>
        </p:spPr>
        <p:txBody>
          <a:bodyPr/>
          <a:lstStyle/>
          <a:p>
            <a:pPr eaLnBrk="1" hangingPunct="1"/>
            <a:r>
              <a:rPr lang="en-US" altLang="en-US"/>
              <a:t>How do you define motivation? What are some of the sources?</a:t>
            </a:r>
          </a:p>
          <a:p>
            <a:pPr eaLnBrk="1" hangingPunct="1"/>
            <a:r>
              <a:rPr lang="en-US" altLang="en-US"/>
              <a:t>In light of our discussion, what is </a:t>
            </a:r>
            <a:r>
              <a:rPr lang="en-US" altLang="en-US" i="1"/>
              <a:t>at least one thing </a:t>
            </a:r>
            <a:r>
              <a:rPr lang="en-US" altLang="en-US"/>
              <a:t>you will do differently in at least one setting to improve/create conditions of lasting motivation?</a:t>
            </a:r>
          </a:p>
          <a:p>
            <a:pPr eaLnBrk="1" hangingPunct="1"/>
            <a:endParaRPr lang="en-US" altLang="en-US"/>
          </a:p>
        </p:txBody>
      </p:sp>
      <p:pic>
        <p:nvPicPr>
          <p:cNvPr id="21508" name="Picture 2" descr="Begin Description: Image of a Question Mark.&#10;End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242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Motivation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21163"/>
          </a:xfrm>
        </p:spPr>
        <p:txBody>
          <a:bodyPr/>
          <a:lstStyle/>
          <a:p>
            <a:pPr eaLnBrk="1" hangingPunct="1"/>
            <a:r>
              <a:rPr lang="en-US" altLang="en-US"/>
              <a:t>What is your best definition of motivation?</a:t>
            </a:r>
          </a:p>
          <a:p>
            <a:pPr lvl="1" eaLnBrk="1" hangingPunct="1"/>
            <a:r>
              <a:rPr lang="en-US" altLang="en-US"/>
              <a:t>Process that elicits, controls and sustains behaviors</a:t>
            </a:r>
          </a:p>
          <a:p>
            <a:pPr lvl="1" eaLnBrk="1" hangingPunct="1"/>
            <a:r>
              <a:rPr lang="en-US" altLang="en-US"/>
              <a:t>Nature, strength and persistence of behaviors</a:t>
            </a:r>
          </a:p>
          <a:p>
            <a:pPr lvl="1" eaLnBrk="1" hangingPunct="1"/>
            <a:r>
              <a:rPr lang="en-US" altLang="en-US"/>
              <a:t>Extrinsic vs. Intrinsic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8196" name="Picture 5" descr="Begin Description: Cartoon image of a person running on top of a wide red arrow. The runner is running on a straight path.  End Description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83000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Theories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21163"/>
          </a:xfrm>
        </p:spPr>
        <p:txBody>
          <a:bodyPr/>
          <a:lstStyle/>
          <a:p>
            <a:pPr eaLnBrk="1" hangingPunct="1"/>
            <a:r>
              <a:rPr lang="en-US" altLang="en-US" b="1"/>
              <a:t>“A Theory of Human Motivation”</a:t>
            </a:r>
            <a:r>
              <a:rPr lang="en-US" altLang="en-US"/>
              <a:t> (Maslow, 1943)</a:t>
            </a:r>
          </a:p>
          <a:p>
            <a:pPr eaLnBrk="1" hangingPunct="1"/>
            <a:endParaRPr lang="en-US" altLang="en-US"/>
          </a:p>
        </p:txBody>
      </p:sp>
      <p:pic>
        <p:nvPicPr>
          <p:cNvPr id="9220" name="Picture 4" descr="Begin Description:  A pyramid with five motivational needs. Starting from bottom up: &#10;1. Biological and Physiological needs - basic life needs - air, food, drink, shelter, warmth, sex, sleep, etc.&#10;2. Safety needs - protection, security, order, law, limits, stability, etc.&#10;3. Belongingness and Love needs - family, affection, relationships, work group, etc.&#10;4. Esteem needs - achievement, status, responsibility, reputation.&#10;5. Self-actualisation - personal growth and fulfillment.&#10;End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93863"/>
            <a:ext cx="550386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Theories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21163"/>
          </a:xfrm>
        </p:spPr>
        <p:txBody>
          <a:bodyPr/>
          <a:lstStyle/>
          <a:p>
            <a:pPr eaLnBrk="1" hangingPunct="1"/>
            <a:r>
              <a:rPr lang="en-US" altLang="en-US" b="1"/>
              <a:t>ERG Theory </a:t>
            </a:r>
            <a:r>
              <a:rPr lang="en-US" altLang="en-US"/>
              <a:t>(Alderfer, 1960)</a:t>
            </a:r>
          </a:p>
          <a:p>
            <a:pPr eaLnBrk="1" hangingPunct="1"/>
            <a:endParaRPr lang="en-US" altLang="en-US"/>
          </a:p>
        </p:txBody>
      </p:sp>
      <p:sp>
        <p:nvSpPr>
          <p:cNvPr id="10244" name="Isosceles Triangle 1" descr="Begin description:&#10;isosceles triangle with three areas.&#10;Areas from bottom to top:&#10;1. Existence&#10;2. Relatedness&#10;3. Growth&#10;End description"/>
          <p:cNvSpPr>
            <a:spLocks noChangeArrowheads="1"/>
          </p:cNvSpPr>
          <p:nvPr/>
        </p:nvSpPr>
        <p:spPr bwMode="auto">
          <a:xfrm>
            <a:off x="1600200" y="1790700"/>
            <a:ext cx="5867400" cy="4038600"/>
          </a:xfrm>
          <a:prstGeom prst="triangle">
            <a:avLst>
              <a:gd name="adj" fmla="val 502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2959100" y="51054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Existence</a:t>
            </a:r>
          </a:p>
        </p:txBody>
      </p:sp>
      <p:cxnSp>
        <p:nvCxnSpPr>
          <p:cNvPr id="10246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4800600"/>
            <a:ext cx="4343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3048000" y="39624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Relatedness</a:t>
            </a:r>
          </a:p>
        </p:txBody>
      </p:sp>
      <p:cxnSp>
        <p:nvCxnSpPr>
          <p:cNvPr id="10248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0400" y="3657600"/>
            <a:ext cx="26670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3657600" y="28956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Growth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Theories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21163"/>
          </a:xfrm>
        </p:spPr>
        <p:txBody>
          <a:bodyPr/>
          <a:lstStyle/>
          <a:p>
            <a:pPr eaLnBrk="1" hangingPunct="1"/>
            <a:r>
              <a:rPr lang="en-US" altLang="en-US" b="1"/>
              <a:t>Theory X</a:t>
            </a:r>
            <a:r>
              <a:rPr lang="en-US" altLang="en-US"/>
              <a:t> (McGregor, 1960)</a:t>
            </a:r>
          </a:p>
          <a:p>
            <a:pPr lvl="1" eaLnBrk="1" hangingPunct="1"/>
            <a:r>
              <a:rPr lang="en-US" altLang="en-US"/>
              <a:t>Assumes people are lazy; want to avoid work</a:t>
            </a:r>
          </a:p>
          <a:p>
            <a:pPr lvl="1" eaLnBrk="1" hangingPunct="1"/>
            <a:r>
              <a:rPr lang="en-US" altLang="en-US"/>
              <a:t>Highly controlled; micromanaged</a:t>
            </a:r>
          </a:p>
          <a:p>
            <a:pPr lvl="1" eaLnBrk="1" hangingPunct="1"/>
            <a:r>
              <a:rPr lang="en-US" altLang="en-US"/>
              <a:t>Threats and coercion</a:t>
            </a:r>
          </a:p>
          <a:p>
            <a:pPr lvl="1" eaLnBrk="1" hangingPunct="1"/>
            <a:r>
              <a:rPr lang="en-US" altLang="en-US"/>
              <a:t>Must have incentives</a:t>
            </a:r>
          </a:p>
          <a:p>
            <a:pPr lvl="1" eaLnBrk="1" hangingPunct="1"/>
            <a:r>
              <a:rPr lang="en-US" altLang="en-US"/>
              <a:t>Mistrust</a:t>
            </a:r>
          </a:p>
          <a:p>
            <a:pPr eaLnBrk="1" hangingPunct="1"/>
            <a:endParaRPr lang="en-US" altLang="en-US"/>
          </a:p>
        </p:txBody>
      </p:sp>
      <p:pic>
        <p:nvPicPr>
          <p:cNvPr id="11268" name="Picture 2" descr="Begin Description: A cartoon character turning on | off an on-off switch.&#10;End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9305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Theories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21163"/>
          </a:xfrm>
        </p:spPr>
        <p:txBody>
          <a:bodyPr/>
          <a:lstStyle/>
          <a:p>
            <a:pPr eaLnBrk="1" hangingPunct="1"/>
            <a:r>
              <a:rPr lang="en-US" altLang="en-US" b="1"/>
              <a:t>Theory Y</a:t>
            </a:r>
            <a:r>
              <a:rPr lang="en-US" altLang="en-US"/>
              <a:t> (McGregor, 1960)</a:t>
            </a:r>
          </a:p>
          <a:p>
            <a:pPr lvl="1" eaLnBrk="1" hangingPunct="1"/>
            <a:r>
              <a:rPr lang="en-US" altLang="en-US"/>
              <a:t>Assumes people are ambitious, self-motivated</a:t>
            </a:r>
          </a:p>
          <a:p>
            <a:pPr lvl="1" eaLnBrk="1" hangingPunct="1"/>
            <a:r>
              <a:rPr lang="en-US" altLang="en-US"/>
              <a:t>Satisfaction comes from doing a good job</a:t>
            </a:r>
          </a:p>
          <a:p>
            <a:pPr lvl="1" eaLnBrk="1" hangingPunct="1"/>
            <a:r>
              <a:rPr lang="en-US" altLang="en-US"/>
              <a:t>Shared decision making</a:t>
            </a:r>
          </a:p>
          <a:p>
            <a:pPr eaLnBrk="1" hangingPunct="1"/>
            <a:endParaRPr lang="en-US" altLang="en-US"/>
          </a:p>
        </p:txBody>
      </p:sp>
      <p:pic>
        <p:nvPicPr>
          <p:cNvPr id="12292" name="Picture 2" descr="Begin Description: A young toddler holds a huge slice of watermelon and tries to eat all of the slice.&#10;End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87725"/>
            <a:ext cx="2895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Theories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21163"/>
          </a:xfrm>
        </p:spPr>
        <p:txBody>
          <a:bodyPr/>
          <a:lstStyle/>
          <a:p>
            <a:pPr eaLnBrk="1" hangingPunct="1"/>
            <a:r>
              <a:rPr lang="en-US" altLang="en-US" b="1"/>
              <a:t>Reinforcement Theory </a:t>
            </a:r>
            <a:r>
              <a:rPr lang="en-US" altLang="en-US"/>
              <a:t>(Skinner)</a:t>
            </a:r>
          </a:p>
          <a:p>
            <a:pPr lvl="1" eaLnBrk="1" hangingPunct="1"/>
            <a:r>
              <a:rPr lang="en-US" altLang="en-US"/>
              <a:t>Individual’s behavior with positive consequences leads to repeated behavior</a:t>
            </a:r>
          </a:p>
          <a:p>
            <a:pPr lvl="1" eaLnBrk="1" hangingPunct="1"/>
            <a:r>
              <a:rPr lang="en-US" altLang="en-US"/>
              <a:t>Individual’s behavior with negative consequences leads to non-repeated behavior</a:t>
            </a:r>
          </a:p>
          <a:p>
            <a:pPr eaLnBrk="1" hangingPunct="1"/>
            <a:endParaRPr lang="en-US" altLang="en-US"/>
          </a:p>
        </p:txBody>
      </p:sp>
      <p:pic>
        <p:nvPicPr>
          <p:cNvPr id="87042" name="Picture 2" descr="Begin Description: A cartoon character who has burnt is hand on an over heating element.&#10;End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49650"/>
            <a:ext cx="228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Begin Description: A young woman coaxes her dog to stand by offering a doggy treat.&#10;End Descri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49650"/>
            <a:ext cx="34639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Theories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21163"/>
          </a:xfrm>
        </p:spPr>
        <p:txBody>
          <a:bodyPr/>
          <a:lstStyle/>
          <a:p>
            <a:pPr eaLnBrk="1" hangingPunct="1"/>
            <a:r>
              <a:rPr lang="en-US" altLang="en-US" b="1"/>
              <a:t>Expectancy Theory </a:t>
            </a:r>
            <a:r>
              <a:rPr lang="en-US" altLang="en-US"/>
              <a:t>(Vroom, 1964)</a:t>
            </a:r>
          </a:p>
          <a:p>
            <a:pPr lvl="1" eaLnBrk="1" hangingPunct="1"/>
            <a:r>
              <a:rPr lang="en-US" altLang="en-US"/>
              <a:t>Individuals act in a certain way based on expectancy of outcome, effort involved and attractiveness of reward</a:t>
            </a:r>
          </a:p>
          <a:p>
            <a:pPr lvl="1" eaLnBrk="1" hangingPunct="1"/>
            <a:r>
              <a:rPr lang="en-US" altLang="en-US"/>
              <a:t>Explains behavior direction process, not what motivates individuals</a:t>
            </a:r>
          </a:p>
          <a:p>
            <a:pPr lvl="1" eaLnBrk="1" hangingPunct="1"/>
            <a:r>
              <a:rPr lang="en-US" altLang="en-US"/>
              <a:t>Conditional</a:t>
            </a:r>
          </a:p>
          <a:p>
            <a:pPr lvl="1" eaLnBrk="1" hangingPunct="1"/>
            <a:r>
              <a:rPr lang="en-US" altLang="en-US"/>
              <a:t>Calculating</a:t>
            </a:r>
          </a:p>
          <a:p>
            <a:pPr eaLnBrk="1" hangingPunct="1"/>
            <a:endParaRPr lang="en-US" altLang="en-US"/>
          </a:p>
        </p:txBody>
      </p:sp>
      <p:pic>
        <p:nvPicPr>
          <p:cNvPr id="14340" name="Picture 2" descr="Begin Description: Two words on separate boards.  First word is &quot;IF&quot;. The second word is &quot;THEN&quot;&#10;End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63950"/>
            <a:ext cx="3048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Theories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221163"/>
          </a:xfrm>
        </p:spPr>
        <p:txBody>
          <a:bodyPr/>
          <a:lstStyle/>
          <a:p>
            <a:pPr eaLnBrk="1" hangingPunct="1"/>
            <a:r>
              <a:rPr lang="en-US" altLang="en-US" b="1"/>
              <a:t>Goal-setting Theory of Motivation </a:t>
            </a:r>
            <a:r>
              <a:rPr lang="en-US" altLang="en-US"/>
              <a:t>(Locke, 1960)</a:t>
            </a:r>
          </a:p>
          <a:p>
            <a:pPr lvl="1" eaLnBrk="1" hangingPunct="1"/>
            <a:r>
              <a:rPr lang="en-US" altLang="en-US"/>
              <a:t>Goal-setting linked to task performance</a:t>
            </a:r>
          </a:p>
          <a:p>
            <a:pPr lvl="1" eaLnBrk="1" hangingPunct="1"/>
            <a:r>
              <a:rPr lang="en-US" altLang="en-US"/>
              <a:t>Challenging goals + appropriate feedback = increased quantity &amp; quality of performance</a:t>
            </a:r>
          </a:p>
          <a:p>
            <a:pPr lvl="1" eaLnBrk="1" hangingPunct="1"/>
            <a:r>
              <a:rPr lang="en-US" altLang="en-US"/>
              <a:t>Little to no evidence that goal-setting improves job satisfaction</a:t>
            </a:r>
          </a:p>
          <a:p>
            <a:pPr lvl="1" eaLnBrk="1" hangingPunct="1"/>
            <a:r>
              <a:rPr lang="en-US" altLang="en-US"/>
              <a:t>Sometimes less buy-in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>
                <a:hlinkClick r:id="rId2"/>
              </a:rPr>
              <a:t>Summary of theories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5364" name="Picture 2" descr="Begin Description: A cartoon character holds the missing piece is its hand that completes the bridge that allows the character to cross in order to reach its goal.&#10;End Descri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81425"/>
            <a:ext cx="280352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 U 2012 motivation</Template>
  <TotalTime>52</TotalTime>
  <Words>370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1_Custom Design</vt:lpstr>
      <vt:lpstr>2_Custom Design</vt:lpstr>
      <vt:lpstr>Outline</vt:lpstr>
      <vt:lpstr>Motivation</vt:lpstr>
      <vt:lpstr>Theories</vt:lpstr>
      <vt:lpstr>Theories</vt:lpstr>
      <vt:lpstr>Theories</vt:lpstr>
      <vt:lpstr>Theories</vt:lpstr>
      <vt:lpstr>Theories</vt:lpstr>
      <vt:lpstr>Theories</vt:lpstr>
      <vt:lpstr>Theories</vt:lpstr>
      <vt:lpstr>New Model</vt:lpstr>
      <vt:lpstr>So what?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the Conditions of Lasting Motivation</dc:title>
  <dc:creator>Darin Eckton</dc:creator>
  <cp:lastModifiedBy>Bert McClain</cp:lastModifiedBy>
  <cp:revision>15</cp:revision>
  <dcterms:created xsi:type="dcterms:W3CDTF">2016-07-07T05:23:12Z</dcterms:created>
  <dcterms:modified xsi:type="dcterms:W3CDTF">2023-04-25T15:46:57Z</dcterms:modified>
</cp:coreProperties>
</file>