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entation.xml" ContentType="application/vnd.openxmlformats-officedocument.presentationml.presentation.main+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86" r:id="rId3"/>
    <p:sldId id="287" r:id="rId4"/>
    <p:sldId id="257" r:id="rId5"/>
    <p:sldId id="258" r:id="rId6"/>
    <p:sldId id="259" r:id="rId7"/>
    <p:sldId id="260" r:id="rId8"/>
    <p:sldId id="288" r:id="rId9"/>
    <p:sldId id="289" r:id="rId10"/>
    <p:sldId id="290" r:id="rId11"/>
    <p:sldId id="261" r:id="rId12"/>
    <p:sldId id="262" r:id="rId13"/>
    <p:sldId id="263" r:id="rId14"/>
    <p:sldId id="264" r:id="rId15"/>
    <p:sldId id="265" r:id="rId16"/>
    <p:sldId id="266" r:id="rId17"/>
    <p:sldId id="267" r:id="rId18"/>
    <p:sldId id="268" r:id="rId19"/>
    <p:sldId id="291" r:id="rId20"/>
    <p:sldId id="292"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2" r:id="rId34"/>
    <p:sldId id="283" r:id="rId35"/>
    <p:sldId id="284" r:id="rId36"/>
    <p:sldId id="285" r:id="rId3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21" d="100"/>
          <a:sy n="121" d="100"/>
        </p:scale>
        <p:origin x="190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ustomXml" Target="../customXml/item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dirty="0"/>
              <a:pPr/>
              <a:t>3/30/23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425047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853494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393924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1306475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023154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0177097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DDF080-5E8C-48AD-84E5-6C08B304C14E}" type="datetimeFigureOut">
              <a:rPr lang="en-US" dirty="0"/>
              <a:t>3/30/23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333891-D5E7-4C7B-BF1D-E855E53CB5A8}" type="slidenum">
              <a:rPr lang="en-US" dirty="0"/>
              <a:t>‹#›</a:t>
            </a:fld>
            <a:endParaRPr lang="en-US"/>
          </a:p>
        </p:txBody>
      </p:sp>
    </p:spTree>
    <p:extLst>
      <p:ext uri="{BB962C8B-B14F-4D97-AF65-F5344CB8AC3E}">
        <p14:creationId xmlns:p14="http://schemas.microsoft.com/office/powerpoint/2010/main" val="8178929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3/30/23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313993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DDF080-5E8C-48AD-84E5-6C08B304C14E}" type="datetimeFigureOut">
              <a:rPr lang="en-US" dirty="0"/>
              <a:t>3/30/23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333891-D5E7-4C7B-BF1D-E855E53CB5A8}" type="slidenum">
              <a:rPr lang="en-US" dirty="0"/>
              <a:t>‹#›</a:t>
            </a:fld>
            <a:endParaRPr lang="en-US"/>
          </a:p>
        </p:txBody>
      </p:sp>
    </p:spTree>
    <p:extLst>
      <p:ext uri="{BB962C8B-B14F-4D97-AF65-F5344CB8AC3E}">
        <p14:creationId xmlns:p14="http://schemas.microsoft.com/office/powerpoint/2010/main" val="1673184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786182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dirty="0"/>
              <a:pPr/>
              <a:t>3/30/23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338446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3/30/23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647910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3/30/23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668150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3/30/23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4164006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DDF080-5E8C-48AD-84E5-6C08B304C14E}" type="datetimeFigureOut">
              <a:rPr lang="en-US" dirty="0"/>
              <a:t>3/30/23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333891-D5E7-4C7B-BF1D-E855E53CB5A8}" type="slidenum">
              <a:rPr lang="en-US" dirty="0"/>
              <a:t>‹#›</a:t>
            </a:fld>
            <a:endParaRPr lang="en-US"/>
          </a:p>
        </p:txBody>
      </p:sp>
    </p:spTree>
    <p:extLst>
      <p:ext uri="{BB962C8B-B14F-4D97-AF65-F5344CB8AC3E}">
        <p14:creationId xmlns:p14="http://schemas.microsoft.com/office/powerpoint/2010/main" val="597333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3/30/23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77307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3/30/23</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a:p>
        </p:txBody>
      </p:sp>
    </p:spTree>
    <p:extLst>
      <p:ext uri="{BB962C8B-B14F-4D97-AF65-F5344CB8AC3E}">
        <p14:creationId xmlns:p14="http://schemas.microsoft.com/office/powerpoint/2010/main" val="306612169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7.xml"/><Relationship Id="rId1" Type="http://schemas.openxmlformats.org/officeDocument/2006/relationships/video" Target="https://www.youtube.com/embed/3hE8eYGVwMU?feature=oembed" TargetMode="External"/><Relationship Id="rId4" Type="http://schemas.openxmlformats.org/officeDocument/2006/relationships/hyperlink" Target="https://youtu.be/3hE8eYGVwMU%20"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7.xml"/><Relationship Id="rId1" Type="http://schemas.openxmlformats.org/officeDocument/2006/relationships/video" Target="https://www.youtube.com/embed/g7yFvd7_KVw?feature=oembed" TargetMode="External"/><Relationship Id="rId4" Type="http://schemas.openxmlformats.org/officeDocument/2006/relationships/hyperlink" Target="https://youtu.be/g7yFvd7_KVw"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7.xml"/><Relationship Id="rId1" Type="http://schemas.openxmlformats.org/officeDocument/2006/relationships/video" Target="https://www.youtube.com/embed/Fpiw2hH-dlc?feature=oembed" TargetMode="External"/><Relationship Id="rId4" Type="http://schemas.openxmlformats.org/officeDocument/2006/relationships/hyperlink" Target="https://youtu.be/Fpiw2hH-dlc" TargetMode="External"/></Relationships>
</file>

<file path=ppt/slides/_rels/slide3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8" name="Straight Connector 7">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19" name="Rectangle 18">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03900" y="3818467"/>
            <a:ext cx="3337719"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19230" y="0"/>
            <a:ext cx="1324770"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cxnSp>
        <p:nvCxnSpPr>
          <p:cNvPr id="27" name="Straight Connector 26">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00950" y="0"/>
            <a:ext cx="12954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29" name="Straight Connector 28">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568950" y="3681413"/>
            <a:ext cx="357266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2" name="Title 1">
            <a:extLst>
              <a:ext uri="{FF2B5EF4-FFF2-40B4-BE49-F238E27FC236}">
                <a16:creationId xmlns:a16="http://schemas.microsoft.com/office/drawing/2014/main" id="{AB6FDC41-B486-86B6-251F-2937E6288C17}"/>
              </a:ext>
            </a:extLst>
          </p:cNvPr>
          <p:cNvSpPr>
            <a:spLocks noGrp="1"/>
          </p:cNvSpPr>
          <p:nvPr>
            <p:ph type="title" idx="4294967295"/>
          </p:nvPr>
        </p:nvSpPr>
        <p:spPr>
          <a:xfrm>
            <a:off x="1130300" y="1397000"/>
            <a:ext cx="5825202" cy="2653836"/>
          </a:xfrm>
        </p:spPr>
        <p:txBody>
          <a:bodyPr vert="horz" lIns="91440" tIns="45720" rIns="91440" bIns="45720" rtlCol="0" anchor="b">
            <a:normAutofit/>
          </a:bodyPr>
          <a:lstStyle/>
          <a:p>
            <a:pPr algn="r"/>
            <a:r>
              <a:rPr lang="en-US" sz="5400">
                <a:ln w="0"/>
                <a:effectLst>
                  <a:outerShdw blurRad="38100" dist="19050" dir="2700000" algn="tl" rotWithShape="0">
                    <a:schemeClr val="dk1">
                      <a:alpha val="40000"/>
                    </a:schemeClr>
                  </a:outerShdw>
                </a:effectLst>
              </a:rPr>
              <a:t>Stress</a:t>
            </a:r>
          </a:p>
        </p:txBody>
      </p:sp>
    </p:spTree>
    <p:extLst>
      <p:ext uri="{BB962C8B-B14F-4D97-AF65-F5344CB8AC3E}">
        <p14:creationId xmlns:p14="http://schemas.microsoft.com/office/powerpoint/2010/main" val="296730134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8" name="Straight Connector 7">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19" name="Rectangle 18">
            <a:extLst>
              <a:ext uri="{FF2B5EF4-FFF2-40B4-BE49-F238E27FC236}">
                <a16:creationId xmlns:a16="http://schemas.microsoft.com/office/drawing/2014/main" id="{4F57DB1C-6494-4CC4-A5E8-931957565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FFFB778B-5206-4BB0-A468-327E71367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336549"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Shape 22">
            <a:extLst>
              <a:ext uri="{FF2B5EF4-FFF2-40B4-BE49-F238E27FC236}">
                <a16:creationId xmlns:a16="http://schemas.microsoft.com/office/drawing/2014/main" id="{E6C0471D-BE03-4D81-BDB5-D510BC0D8A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65034" y="-1"/>
            <a:ext cx="4078966" cy="6857999"/>
          </a:xfrm>
          <a:custGeom>
            <a:avLst/>
            <a:gdLst>
              <a:gd name="connsiteX0" fmla="*/ 0 w 5438621"/>
              <a:gd name="connsiteY0" fmla="*/ 0 h 6857999"/>
              <a:gd name="connsiteX1" fmla="*/ 573774 w 5438621"/>
              <a:gd name="connsiteY1" fmla="*/ 0 h 6857999"/>
              <a:gd name="connsiteX2" fmla="*/ 1182808 w 5438621"/>
              <a:gd name="connsiteY2" fmla="*/ 0 h 6857999"/>
              <a:gd name="connsiteX3" fmla="*/ 4537195 w 5438621"/>
              <a:gd name="connsiteY3" fmla="*/ 0 h 6857999"/>
              <a:gd name="connsiteX4" fmla="*/ 5187609 w 5438621"/>
              <a:gd name="connsiteY4" fmla="*/ 0 h 6857999"/>
              <a:gd name="connsiteX5" fmla="*/ 5438621 w 5438621"/>
              <a:gd name="connsiteY5" fmla="*/ 0 h 6857999"/>
              <a:gd name="connsiteX6" fmla="*/ 5438621 w 5438621"/>
              <a:gd name="connsiteY6" fmla="*/ 6857999 h 6857999"/>
              <a:gd name="connsiteX7" fmla="*/ 4802807 w 5438621"/>
              <a:gd name="connsiteY7" fmla="*/ 6857999 h 6857999"/>
              <a:gd name="connsiteX8" fmla="*/ 4537195 w 5438621"/>
              <a:gd name="connsiteY8" fmla="*/ 6857999 h 6857999"/>
              <a:gd name="connsiteX9" fmla="*/ 1182808 w 5438621"/>
              <a:gd name="connsiteY9" fmla="*/ 6857999 h 6857999"/>
              <a:gd name="connsiteX10" fmla="*/ 1049897 w 5438621"/>
              <a:gd name="connsiteY10"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38621" h="6857999">
                <a:moveTo>
                  <a:pt x="0" y="0"/>
                </a:moveTo>
                <a:lnTo>
                  <a:pt x="573774" y="0"/>
                </a:lnTo>
                <a:lnTo>
                  <a:pt x="1182808" y="0"/>
                </a:lnTo>
                <a:lnTo>
                  <a:pt x="4537195" y="0"/>
                </a:lnTo>
                <a:lnTo>
                  <a:pt x="5187609" y="0"/>
                </a:lnTo>
                <a:lnTo>
                  <a:pt x="5438621" y="0"/>
                </a:lnTo>
                <a:lnTo>
                  <a:pt x="5438621" y="6857999"/>
                </a:lnTo>
                <a:lnTo>
                  <a:pt x="4802807" y="6857999"/>
                </a:lnTo>
                <a:lnTo>
                  <a:pt x="4537195" y="6857999"/>
                </a:lnTo>
                <a:lnTo>
                  <a:pt x="1182808" y="6857999"/>
                </a:lnTo>
                <a:lnTo>
                  <a:pt x="1049897" y="685799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cxnSp>
        <p:nvCxnSpPr>
          <p:cNvPr id="25" name="Straight Connector 24">
            <a:extLst>
              <a:ext uri="{FF2B5EF4-FFF2-40B4-BE49-F238E27FC236}">
                <a16:creationId xmlns:a16="http://schemas.microsoft.com/office/drawing/2014/main" id="{E5E836EB-03CD-4BA5-A751-21D2ACC283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4090307" y="3483429"/>
            <a:ext cx="5053693" cy="3374570"/>
          </a:xfrm>
          <a:prstGeom prst="line">
            <a:avLst/>
          </a:prstGeom>
          <a:ln w="9525">
            <a:solidFill>
              <a:schemeClr val="accent1">
                <a:lumMod val="60000"/>
                <a:lumOff val="40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22721A85-1EA4-4D87-97AB-0BB4AB78F92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08607" y="0"/>
            <a:ext cx="645472" cy="6857999"/>
          </a:xfrm>
          <a:prstGeom prst="line">
            <a:avLst/>
          </a:prstGeom>
          <a:ln w="15875" cap="sq">
            <a:solidFill>
              <a:schemeClr val="accent1"/>
            </a:solidFill>
            <a:bevel/>
          </a:ln>
        </p:spPr>
        <p:style>
          <a:lnRef idx="2">
            <a:schemeClr val="accent1"/>
          </a:lnRef>
          <a:fillRef idx="0">
            <a:schemeClr val="accent1"/>
          </a:fillRef>
          <a:effectRef idx="1">
            <a:schemeClr val="accent1"/>
          </a:effectRef>
          <a:fontRef idx="minor">
            <a:schemeClr val="tx1"/>
          </a:fontRef>
        </p:style>
      </p:cxnSp>
      <p:sp>
        <p:nvSpPr>
          <p:cNvPr id="29" name="Isosceles Triangle 28">
            <a:extLst>
              <a:ext uri="{FF2B5EF4-FFF2-40B4-BE49-F238E27FC236}">
                <a16:creationId xmlns:a16="http://schemas.microsoft.com/office/drawing/2014/main" id="{A27691EB-14CF-4237-B5EB-C94B92677A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512053" y="0"/>
            <a:ext cx="631947" cy="5666154"/>
          </a:xfrm>
          <a:prstGeom prst="triangle">
            <a:avLst>
              <a:gd name="adj" fmla="val 100000"/>
            </a:avLst>
          </a:prstGeom>
          <a:solidFill>
            <a:schemeClr val="accent2">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extBox 1">
            <a:extLst>
              <a:ext uri="{FF2B5EF4-FFF2-40B4-BE49-F238E27FC236}">
                <a16:creationId xmlns:a16="http://schemas.microsoft.com/office/drawing/2014/main" id="{78C3E5C1-B6E6-6963-D0B3-AB063CCF1566}"/>
              </a:ext>
            </a:extLst>
          </p:cNvPr>
          <p:cNvSpPr txBox="1"/>
          <p:nvPr/>
        </p:nvSpPr>
        <p:spPr>
          <a:xfrm>
            <a:off x="622300" y="854529"/>
            <a:ext cx="4349749" cy="5148943"/>
          </a:xfrm>
          <a:prstGeom prst="rect">
            <a:avLst/>
          </a:prstGeom>
        </p:spPr>
        <p:txBody>
          <a:bodyPr vert="horz" lIns="91440" tIns="45720" rIns="91440" bIns="45720" rtlCol="0" anchor="ctr">
            <a:normAutofit/>
          </a:bodyPr>
          <a:lstStyle/>
          <a:p>
            <a:pPr algn="r">
              <a:lnSpc>
                <a:spcPct val="90000"/>
              </a:lnSpc>
              <a:spcBef>
                <a:spcPct val="0"/>
              </a:spcBef>
              <a:spcAft>
                <a:spcPts val="600"/>
              </a:spcAft>
            </a:pPr>
            <a:r>
              <a:rPr lang="en-US" sz="5200">
                <a:solidFill>
                  <a:schemeClr val="accent1"/>
                </a:solidFill>
                <a:latin typeface="+mj-lt"/>
                <a:ea typeface="+mj-ea"/>
                <a:cs typeface="+mj-cs"/>
              </a:rPr>
              <a:t>Before we can change the way we view stress, we must first identify our stressors.</a:t>
            </a:r>
          </a:p>
        </p:txBody>
      </p:sp>
    </p:spTree>
    <p:extLst>
      <p:ext uri="{BB962C8B-B14F-4D97-AF65-F5344CB8AC3E}">
        <p14:creationId xmlns:p14="http://schemas.microsoft.com/office/powerpoint/2010/main" val="13125410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8" name="Straight Connector 7">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19" name="Rectangle 18">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618"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0FD692EB-BCB2-9761-492C-55B723BB7116}"/>
              </a:ext>
            </a:extLst>
          </p:cNvPr>
          <p:cNvSpPr txBox="1"/>
          <p:nvPr/>
        </p:nvSpPr>
        <p:spPr>
          <a:xfrm>
            <a:off x="508000" y="1253067"/>
            <a:ext cx="4616450" cy="4351866"/>
          </a:xfrm>
          <a:prstGeom prst="rect">
            <a:avLst/>
          </a:prstGeom>
        </p:spPr>
        <p:txBody>
          <a:bodyPr vert="horz" lIns="91440" tIns="45720" rIns="91440" bIns="45720" rtlCol="0" anchor="ctr">
            <a:normAutofit/>
          </a:bodyPr>
          <a:lstStyle/>
          <a:p>
            <a:pPr>
              <a:spcBef>
                <a:spcPts val="1000"/>
              </a:spcBef>
              <a:buClr>
                <a:schemeClr val="accent1"/>
              </a:buClr>
              <a:buSzPct val="80000"/>
              <a:buFont typeface="Wingdings 3" charset="2"/>
              <a:buChar char=""/>
            </a:pPr>
            <a:r>
              <a:rPr lang="en-US">
                <a:solidFill>
                  <a:schemeClr val="tx1">
                    <a:lumMod val="75000"/>
                    <a:lumOff val="25000"/>
                  </a:schemeClr>
                </a:solidFill>
              </a:rPr>
              <a:t>Activity </a:t>
            </a:r>
          </a:p>
          <a:p>
            <a:pPr>
              <a:spcBef>
                <a:spcPts val="1000"/>
              </a:spcBef>
              <a:buClr>
                <a:schemeClr val="accent1"/>
              </a:buClr>
              <a:buSzPct val="80000"/>
              <a:buFont typeface="Wingdings 3" charset="2"/>
              <a:buChar char=""/>
            </a:pPr>
            <a:r>
              <a:rPr lang="en-US">
                <a:solidFill>
                  <a:schemeClr val="tx1">
                    <a:lumMod val="75000"/>
                    <a:lumOff val="25000"/>
                  </a:schemeClr>
                </a:solidFill>
              </a:rPr>
              <a:t>List at least 3 stressors you are experiencing then classify them as eusttress or distress and acute or chronic </a:t>
            </a:r>
          </a:p>
        </p:txBody>
      </p:sp>
      <p:sp>
        <p:nvSpPr>
          <p:cNvPr id="21" name="Rectangle 20">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2" y="0"/>
            <a:ext cx="3493008"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23" name="Straight Connector 22">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942659" y="0"/>
            <a:ext cx="794940"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91200" y="3721395"/>
            <a:ext cx="325917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86107" y="-8467"/>
            <a:ext cx="2255511"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02581"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9249" y="3048000"/>
            <a:ext cx="2444751"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00875"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74047" y="-8467"/>
            <a:ext cx="967571"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4249" y="-8467"/>
            <a:ext cx="937369"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9" name="Isosceles Triangle 38">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8749" y="3589867"/>
            <a:ext cx="136286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7875718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1" name="Straight Connector 10">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1" name="Rectangle 20">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2">
            <a:extLst>
              <a:ext uri="{FF2B5EF4-FFF2-40B4-BE49-F238E27FC236}">
                <a16:creationId xmlns:a16="http://schemas.microsoft.com/office/drawing/2014/main" id="{B6DF4952-9EF0-2D54-B53F-FA34D2475EA9}"/>
              </a:ext>
            </a:extLst>
          </p:cNvPr>
          <p:cNvGraphicFramePr/>
          <p:nvPr>
            <p:extLst>
              <p:ext uri="{D42A27DB-BD31-4B8C-83A1-F6EECF244321}">
                <p14:modId xmlns:p14="http://schemas.microsoft.com/office/powerpoint/2010/main" val="3683494543"/>
              </p:ext>
            </p:extLst>
          </p:nvPr>
        </p:nvGraphicFramePr>
        <p:xfrm>
          <a:off x="1562668" y="1131994"/>
          <a:ext cx="6020073" cy="4821830"/>
        </p:xfrm>
        <a:graphic>
          <a:graphicData uri="http://schemas.openxmlformats.org/drawingml/2006/table">
            <a:tbl>
              <a:tblPr firstRow="1">
                <a:noFill/>
                <a:tableStyleId>{5C22544A-7EE6-4342-B048-85BDC9FD1C3A}</a:tableStyleId>
              </a:tblPr>
              <a:tblGrid>
                <a:gridCol w="665071">
                  <a:extLst>
                    <a:ext uri="{9D8B030D-6E8A-4147-A177-3AD203B41FA5}">
                      <a16:colId xmlns:a16="http://schemas.microsoft.com/office/drawing/2014/main" val="855286314"/>
                    </a:ext>
                  </a:extLst>
                </a:gridCol>
                <a:gridCol w="1896087">
                  <a:extLst>
                    <a:ext uri="{9D8B030D-6E8A-4147-A177-3AD203B41FA5}">
                      <a16:colId xmlns:a16="http://schemas.microsoft.com/office/drawing/2014/main" val="3814670009"/>
                    </a:ext>
                  </a:extLst>
                </a:gridCol>
                <a:gridCol w="652197">
                  <a:extLst>
                    <a:ext uri="{9D8B030D-6E8A-4147-A177-3AD203B41FA5}">
                      <a16:colId xmlns:a16="http://schemas.microsoft.com/office/drawing/2014/main" val="2082477296"/>
                    </a:ext>
                  </a:extLst>
                </a:gridCol>
                <a:gridCol w="633692">
                  <a:extLst>
                    <a:ext uri="{9D8B030D-6E8A-4147-A177-3AD203B41FA5}">
                      <a16:colId xmlns:a16="http://schemas.microsoft.com/office/drawing/2014/main" val="1340532855"/>
                    </a:ext>
                  </a:extLst>
                </a:gridCol>
                <a:gridCol w="540360">
                  <a:extLst>
                    <a:ext uri="{9D8B030D-6E8A-4147-A177-3AD203B41FA5}">
                      <a16:colId xmlns:a16="http://schemas.microsoft.com/office/drawing/2014/main" val="2982891740"/>
                    </a:ext>
                  </a:extLst>
                </a:gridCol>
                <a:gridCol w="625646">
                  <a:extLst>
                    <a:ext uri="{9D8B030D-6E8A-4147-A177-3AD203B41FA5}">
                      <a16:colId xmlns:a16="http://schemas.microsoft.com/office/drawing/2014/main" val="1056989162"/>
                    </a:ext>
                  </a:extLst>
                </a:gridCol>
                <a:gridCol w="1007020">
                  <a:extLst>
                    <a:ext uri="{9D8B030D-6E8A-4147-A177-3AD203B41FA5}">
                      <a16:colId xmlns:a16="http://schemas.microsoft.com/office/drawing/2014/main" val="4267624367"/>
                    </a:ext>
                  </a:extLst>
                </a:gridCol>
              </a:tblGrid>
              <a:tr h="597067">
                <a:tc rowSpan="2">
                  <a:txBody>
                    <a:bodyPr/>
                    <a:lstStyle/>
                    <a:p>
                      <a:pPr marL="0" marR="0">
                        <a:lnSpc>
                          <a:spcPct val="115000"/>
                        </a:lnSpc>
                        <a:spcBef>
                          <a:spcPts val="2000"/>
                        </a:spcBef>
                        <a:spcAft>
                          <a:spcPts val="600"/>
                        </a:spcAft>
                      </a:pPr>
                      <a:r>
                        <a:rPr lang="en-US" sz="800" b="1" kern="0">
                          <a:solidFill>
                            <a:srgbClr val="FFFFFF"/>
                          </a:solidFill>
                          <a:effectLst/>
                        </a:rPr>
                        <a:t>Stress</a:t>
                      </a:r>
                      <a:endParaRPr lang="en-US" sz="800" b="1" kern="0">
                        <a:solidFill>
                          <a:srgbClr val="FFFFFF"/>
                        </a:solidFill>
                        <a:effectLst/>
                        <a:latin typeface="Arial" panose="020B0604020202020204" pitchFamily="34" charset="0"/>
                      </a:endParaRPr>
                    </a:p>
                  </a:txBody>
                  <a:tcPr marL="115860" marR="69516" marT="69516" marB="69516">
                    <a:lnL w="38100" cap="flat" cmpd="sng" algn="ctr">
                      <a:no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rowSpan="2">
                  <a:txBody>
                    <a:bodyPr/>
                    <a:lstStyle/>
                    <a:p>
                      <a:pPr marL="0" marR="0">
                        <a:lnSpc>
                          <a:spcPct val="115000"/>
                        </a:lnSpc>
                        <a:spcBef>
                          <a:spcPts val="2000"/>
                        </a:spcBef>
                        <a:spcAft>
                          <a:spcPts val="600"/>
                        </a:spcAft>
                      </a:pPr>
                      <a:r>
                        <a:rPr lang="en-US" sz="800" b="1" kern="0">
                          <a:solidFill>
                            <a:srgbClr val="FFFFFF"/>
                          </a:solidFill>
                          <a:effectLst/>
                        </a:rPr>
                        <a:t>Describe the stressor in detail</a:t>
                      </a:r>
                      <a:endParaRPr lang="en-US" sz="800" b="1" kern="0">
                        <a:solidFill>
                          <a:srgbClr val="FFFFFF"/>
                        </a:solidFill>
                        <a:effectLst/>
                        <a:latin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gridSpan="2">
                  <a:txBody>
                    <a:bodyPr/>
                    <a:lstStyle/>
                    <a:p>
                      <a:pPr marL="0" marR="0">
                        <a:lnSpc>
                          <a:spcPct val="115000"/>
                        </a:lnSpc>
                        <a:spcBef>
                          <a:spcPts val="2000"/>
                        </a:spcBef>
                        <a:spcAft>
                          <a:spcPts val="600"/>
                        </a:spcAft>
                      </a:pPr>
                      <a:r>
                        <a:rPr lang="en-US" sz="800" b="1" kern="0">
                          <a:solidFill>
                            <a:srgbClr val="FFFFFF"/>
                          </a:solidFill>
                          <a:effectLst/>
                        </a:rPr>
                        <a:t>Please mark one</a:t>
                      </a:r>
                      <a:endParaRPr lang="en-US" sz="800" b="1" kern="0">
                        <a:solidFill>
                          <a:srgbClr val="FFFFFF"/>
                        </a:solidFill>
                        <a:effectLst/>
                        <a:latin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hMerge="1">
                  <a:txBody>
                    <a:bodyPr/>
                    <a:lstStyle/>
                    <a:p>
                      <a:endParaRPr lang="en-US"/>
                    </a:p>
                  </a:txBody>
                  <a:tcPr/>
                </a:tc>
                <a:tc gridSpan="2">
                  <a:txBody>
                    <a:bodyPr/>
                    <a:lstStyle/>
                    <a:p>
                      <a:pPr marL="0" marR="0">
                        <a:lnSpc>
                          <a:spcPct val="115000"/>
                        </a:lnSpc>
                        <a:spcBef>
                          <a:spcPts val="2000"/>
                        </a:spcBef>
                        <a:spcAft>
                          <a:spcPts val="600"/>
                        </a:spcAft>
                      </a:pPr>
                      <a:r>
                        <a:rPr lang="en-US" sz="800" b="1" kern="0">
                          <a:solidFill>
                            <a:srgbClr val="FFFFFF"/>
                          </a:solidFill>
                          <a:effectLst/>
                        </a:rPr>
                        <a:t>Please mark one </a:t>
                      </a:r>
                      <a:endParaRPr lang="en-US" sz="800" b="1" kern="0">
                        <a:solidFill>
                          <a:srgbClr val="FFFFFF"/>
                        </a:solidFill>
                        <a:effectLst/>
                        <a:latin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hMerge="1">
                  <a:txBody>
                    <a:bodyPr/>
                    <a:lstStyle/>
                    <a:p>
                      <a:endParaRPr lang="en-US"/>
                    </a:p>
                  </a:txBody>
                  <a:tcPr/>
                </a:tc>
                <a:tc>
                  <a:txBody>
                    <a:bodyPr/>
                    <a:lstStyle/>
                    <a:p>
                      <a:pPr marL="0" marR="0">
                        <a:lnSpc>
                          <a:spcPct val="115000"/>
                        </a:lnSpc>
                        <a:spcBef>
                          <a:spcPts val="2000"/>
                        </a:spcBef>
                        <a:spcAft>
                          <a:spcPts val="600"/>
                        </a:spcAft>
                      </a:pPr>
                      <a:r>
                        <a:rPr lang="en-US" sz="800" b="1" kern="0">
                          <a:solidFill>
                            <a:srgbClr val="FFFFFF"/>
                          </a:solidFill>
                          <a:effectLst/>
                        </a:rPr>
                        <a:t>Intensity Rating</a:t>
                      </a:r>
                    </a:p>
                    <a:p>
                      <a:pPr marL="0" marR="0">
                        <a:lnSpc>
                          <a:spcPct val="115000"/>
                        </a:lnSpc>
                        <a:spcBef>
                          <a:spcPts val="2000"/>
                        </a:spcBef>
                        <a:spcAft>
                          <a:spcPts val="600"/>
                        </a:spcAft>
                      </a:pPr>
                      <a:r>
                        <a:rPr lang="en-US" sz="800" b="1" kern="0">
                          <a:solidFill>
                            <a:srgbClr val="FFFFFF"/>
                          </a:solidFill>
                          <a:effectLst/>
                        </a:rPr>
                        <a:t> </a:t>
                      </a:r>
                      <a:endParaRPr lang="en-US" sz="800" b="1" kern="0">
                        <a:solidFill>
                          <a:srgbClr val="FFFFFF"/>
                        </a:solidFill>
                        <a:effectLst/>
                        <a:latin typeface="Arial" panose="020B0604020202020204" pitchFamily="34" charset="0"/>
                      </a:endParaRPr>
                    </a:p>
                  </a:txBody>
                  <a:tcPr marL="115860" marR="69516" marT="69516" marB="69516">
                    <a:lnL w="38100" cap="flat" cmpd="sng" algn="ctr">
                      <a:solidFill>
                        <a:srgbClr val="FFFFFF"/>
                      </a:solidFill>
                      <a:prstDash val="solid"/>
                    </a:lnL>
                    <a:lnR w="38100" cap="flat" cmpd="sng" algn="ctr">
                      <a:noFill/>
                      <a:prstDash val="solid"/>
                    </a:lnR>
                    <a:lnT w="38100" cap="flat" cmpd="sng" algn="ctr">
                      <a:noFill/>
                      <a:prstDash val="solid"/>
                    </a:lnT>
                    <a:lnB w="38100" cap="flat" cmpd="sng" algn="ctr">
                      <a:solidFill>
                        <a:srgbClr val="FFFFFF"/>
                      </a:solidFill>
                      <a:prstDash val="solid"/>
                    </a:lnB>
                    <a:solidFill>
                      <a:srgbClr val="636B68">
                        <a:alpha val="69804"/>
                      </a:srgbClr>
                    </a:solidFill>
                  </a:tcPr>
                </a:tc>
                <a:extLst>
                  <a:ext uri="{0D108BD9-81ED-4DB2-BD59-A6C34878D82A}">
                    <a16:rowId xmlns:a16="http://schemas.microsoft.com/office/drawing/2014/main" val="1712634843"/>
                  </a:ext>
                </a:extLst>
              </a:tr>
              <a:tr h="545574">
                <a:tc vMerge="1">
                  <a:txBody>
                    <a:bodyPr/>
                    <a:lstStyle/>
                    <a:p>
                      <a:endParaRPr lang="en-US"/>
                    </a:p>
                  </a:txBody>
                  <a:tcPr/>
                </a:tc>
                <a:tc vMerge="1">
                  <a:txBody>
                    <a:bodyPr/>
                    <a:lstStyle/>
                    <a:p>
                      <a:endParaRPr lang="en-US"/>
                    </a:p>
                  </a:txBody>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Eustress</a:t>
                      </a:r>
                    </a:p>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Distress</a:t>
                      </a:r>
                    </a:p>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Acute</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Chronic</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Rate 1-5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369413547"/>
                  </a:ext>
                </a:extLst>
              </a:tr>
              <a:tr h="571836">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Example</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12700" cmpd="sng">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I’m stressed about using Google docs because I’ve never used them before.</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x</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x</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 1</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4114287736"/>
                  </a:ext>
                </a:extLst>
              </a:tr>
              <a:tr h="287592">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1</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12700" cmpd="sng">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3323879331"/>
                  </a:ext>
                </a:extLst>
              </a:tr>
              <a:tr h="287592">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2</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12700" cmpd="sng">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3010067624"/>
                  </a:ext>
                </a:extLst>
              </a:tr>
              <a:tr h="287592">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3</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12700" cmpd="sng">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3403452973"/>
                  </a:ext>
                </a:extLst>
              </a:tr>
              <a:tr h="287592">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4</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12700" cmpd="sng">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4168809228"/>
                  </a:ext>
                </a:extLst>
              </a:tr>
              <a:tr h="287592">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5</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12700" cmpd="sng">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3881954657"/>
                  </a:ext>
                </a:extLst>
              </a:tr>
              <a:tr h="287592">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6</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12700" cmpd="sng">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779332940"/>
                  </a:ext>
                </a:extLst>
              </a:tr>
              <a:tr h="287592">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7</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12700" cmpd="sng">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4090571870"/>
                  </a:ext>
                </a:extLst>
              </a:tr>
              <a:tr h="287592">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8</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12700" cmpd="sng">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1383155036"/>
                  </a:ext>
                </a:extLst>
              </a:tr>
              <a:tr h="287592">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9</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12700" cmpd="sng">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1949502710"/>
                  </a:ext>
                </a:extLst>
              </a:tr>
              <a:tr h="287592">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10</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12700" cmpd="sng">
                      <a:noFill/>
                      <a:prstDash val="solid"/>
                    </a:lnL>
                    <a:lnR w="38100" cap="flat" cmpd="sng" algn="ctr">
                      <a:solidFill>
                        <a:srgbClr val="FFFFFF"/>
                      </a:solidFill>
                      <a:prstDash val="solid"/>
                    </a:lnR>
                    <a:lnT w="38100" cap="flat" cmpd="sng" algn="ctr">
                      <a:solidFill>
                        <a:srgbClr val="FFFFFF"/>
                      </a:solidFill>
                      <a:prstDash val="solid"/>
                    </a:lnT>
                    <a:lnB w="12700" cmpd="sng">
                      <a:noFill/>
                      <a:prstDash val="solid"/>
                    </a:lnB>
                    <a:solidFill>
                      <a:srgbClr val="878E8B">
                        <a:alpha val="30196"/>
                      </a:srgbClr>
                    </a:solidFill>
                  </a:tcPr>
                </a:tc>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12700" cmpd="sng">
                      <a:no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12700" cmpd="sng">
                      <a:no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12700" cmpd="sng">
                      <a:no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12700" cmpd="sng">
                      <a:noFill/>
                      <a:prstDash val="solid"/>
                    </a:lnB>
                    <a:solidFill>
                      <a:srgbClr val="878E8B">
                        <a:alpha val="30196"/>
                      </a:srgbClr>
                    </a:solidFill>
                  </a:tcPr>
                </a:tc>
                <a:tc>
                  <a:txBody>
                    <a:bodyPr/>
                    <a:lstStyle/>
                    <a:p>
                      <a:pPr marL="50800" marR="0" algn="ctr">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12700" cmpd="sng">
                      <a:noFill/>
                      <a:prstDash val="solid"/>
                    </a:lnB>
                    <a:solidFill>
                      <a:srgbClr val="878E8B">
                        <a:alpha val="30196"/>
                      </a:srgbClr>
                    </a:solidFill>
                  </a:tcPr>
                </a:tc>
                <a:tc>
                  <a:txBody>
                    <a:bodyPr/>
                    <a:lstStyle/>
                    <a:p>
                      <a:pPr marL="50800" marR="0">
                        <a:lnSpc>
                          <a:spcPct val="115000"/>
                        </a:lnSpc>
                        <a:spcBef>
                          <a:spcPts val="900"/>
                        </a:spcBef>
                        <a:spcAft>
                          <a:spcPts val="900"/>
                        </a:spcAft>
                      </a:pPr>
                      <a:r>
                        <a:rPr lang="en-US" sz="800">
                          <a:solidFill>
                            <a:schemeClr val="tx1">
                              <a:lumMod val="85000"/>
                              <a:lumOff val="15000"/>
                            </a:schemeClr>
                          </a:solidFill>
                          <a:effectLst/>
                        </a:rPr>
                        <a:t> </a:t>
                      </a:r>
                      <a:endParaRPr lang="en-US" sz="800">
                        <a:solidFill>
                          <a:schemeClr val="tx1">
                            <a:lumMod val="85000"/>
                            <a:lumOff val="15000"/>
                          </a:schemeClr>
                        </a:solidFill>
                        <a:effectLst/>
                        <a:latin typeface="Arial" panose="020B0604020202020204" pitchFamily="34" charset="0"/>
                        <a:ea typeface="Arial" panose="020B0604020202020204" pitchFamily="34" charset="0"/>
                      </a:endParaRPr>
                    </a:p>
                  </a:txBody>
                  <a:tcPr marL="115860" marR="69516" marT="69516" marB="69516">
                    <a:lnL w="38100" cap="flat" cmpd="sng" algn="ctr">
                      <a:solidFill>
                        <a:srgbClr val="FFFFFF"/>
                      </a:solidFill>
                      <a:prstDash val="solid"/>
                    </a:lnL>
                    <a:lnR w="12700" cmpd="sng">
                      <a:noFill/>
                      <a:prstDash val="solid"/>
                    </a:lnR>
                    <a:lnT w="38100" cap="flat" cmpd="sng" algn="ctr">
                      <a:solidFill>
                        <a:srgbClr val="FFFFFF"/>
                      </a:solidFill>
                      <a:prstDash val="solid"/>
                    </a:lnT>
                    <a:lnB w="12700" cmpd="sng">
                      <a:noFill/>
                      <a:prstDash val="solid"/>
                    </a:lnB>
                    <a:solidFill>
                      <a:srgbClr val="878E8B">
                        <a:alpha val="30196"/>
                      </a:srgbClr>
                    </a:solidFill>
                  </a:tcPr>
                </a:tc>
                <a:extLst>
                  <a:ext uri="{0D108BD9-81ED-4DB2-BD59-A6C34878D82A}">
                    <a16:rowId xmlns:a16="http://schemas.microsoft.com/office/drawing/2014/main" val="344587568"/>
                  </a:ext>
                </a:extLst>
              </a:tr>
            </a:tbl>
          </a:graphicData>
        </a:graphic>
      </p:graphicFrame>
    </p:spTree>
    <p:extLst>
      <p:ext uri="{BB962C8B-B14F-4D97-AF65-F5344CB8AC3E}">
        <p14:creationId xmlns:p14="http://schemas.microsoft.com/office/powerpoint/2010/main" val="40039132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8" name="Straight Connector 7">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19" name="Rectangle 18">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336549"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23" name="Straight Connector 22">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2502"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2C51C54C-1FA7-D35B-485C-42A85AB51F3D}"/>
              </a:ext>
            </a:extLst>
          </p:cNvPr>
          <p:cNvSpPr txBox="1"/>
          <p:nvPr/>
        </p:nvSpPr>
        <p:spPr>
          <a:xfrm>
            <a:off x="3734188" y="1109145"/>
            <a:ext cx="4755762" cy="4603900"/>
          </a:xfrm>
          <a:prstGeom prst="rect">
            <a:avLst/>
          </a:prstGeom>
        </p:spPr>
        <p:txBody>
          <a:bodyPr vert="horz" lIns="91440" tIns="45720" rIns="91440" bIns="45720" rtlCol="0" anchor="ctr">
            <a:normAutofit/>
          </a:bodyPr>
          <a:lstStyle/>
          <a:p>
            <a:pPr>
              <a:spcBef>
                <a:spcPts val="1000"/>
              </a:spcBef>
              <a:buClr>
                <a:schemeClr val="accent1"/>
              </a:buClr>
              <a:buSzPct val="80000"/>
              <a:buFont typeface="Wingdings 3" charset="2"/>
              <a:buChar char=""/>
            </a:pPr>
            <a:r>
              <a:rPr lang="en-US">
                <a:solidFill>
                  <a:schemeClr val="tx1">
                    <a:lumMod val="75000"/>
                    <a:lumOff val="25000"/>
                  </a:schemeClr>
                </a:solidFill>
              </a:rPr>
              <a:t>When looking at the ones you marked as distress, ask yourself “is it really a distress?”</a:t>
            </a:r>
          </a:p>
          <a:p>
            <a:pPr>
              <a:spcBef>
                <a:spcPts val="1000"/>
              </a:spcBef>
              <a:buClr>
                <a:schemeClr val="accent1"/>
              </a:buClr>
              <a:buSzPct val="80000"/>
              <a:buFont typeface="Wingdings 3" charset="2"/>
              <a:buChar char=""/>
            </a:pPr>
            <a:r>
              <a:rPr lang="en-US">
                <a:solidFill>
                  <a:schemeClr val="tx1">
                    <a:lumMod val="75000"/>
                    <a:lumOff val="25000"/>
                  </a:schemeClr>
                </a:solidFill>
              </a:rPr>
              <a:t>Maybe finances are a stressor we marked as a distress, however, we could consider it in a different way and turn it into a eustress. I want a savings account, this eustress allows me to think of my purchases so I can save money</a:t>
            </a:r>
          </a:p>
        </p:txBody>
      </p:sp>
      <p:sp>
        <p:nvSpPr>
          <p:cNvPr id="25" name="Isosceles Triangle 24">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523104" y="0"/>
            <a:ext cx="631947"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031553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9" name="Straight Connector 8">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0" name="Rectangle 19">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TextBox 2">
            <a:extLst>
              <a:ext uri="{FF2B5EF4-FFF2-40B4-BE49-F238E27FC236}">
                <a16:creationId xmlns:a16="http://schemas.microsoft.com/office/drawing/2014/main" id="{52076687-A562-C1D5-25C5-568642B2C418}"/>
              </a:ext>
            </a:extLst>
          </p:cNvPr>
          <p:cNvSpPr txBox="1"/>
          <p:nvPr/>
        </p:nvSpPr>
        <p:spPr>
          <a:xfrm>
            <a:off x="1000126" y="2160589"/>
            <a:ext cx="6447501" cy="3880773"/>
          </a:xfrm>
          <a:prstGeom prst="rect">
            <a:avLst/>
          </a:prstGeom>
        </p:spPr>
        <p:txBody>
          <a:bodyPr vert="horz" lIns="91440" tIns="45720" rIns="91440" bIns="45720" rtlCol="0">
            <a:normAutofit/>
          </a:bodyPr>
          <a:lstStyle/>
          <a:p>
            <a:pPr>
              <a:spcBef>
                <a:spcPts val="1000"/>
              </a:spcBef>
              <a:buClr>
                <a:schemeClr val="accent1"/>
              </a:buClr>
              <a:buSzPct val="80000"/>
              <a:buFont typeface="Wingdings 3" charset="2"/>
              <a:buChar char=""/>
            </a:pPr>
            <a:r>
              <a:rPr lang="en-US">
                <a:solidFill>
                  <a:schemeClr val="tx1">
                    <a:lumMod val="75000"/>
                    <a:lumOff val="25000"/>
                  </a:schemeClr>
                </a:solidFill>
              </a:rPr>
              <a:t>Now that we have identified our stressors….</a:t>
            </a:r>
          </a:p>
          <a:p>
            <a:pPr>
              <a:spcBef>
                <a:spcPts val="1000"/>
              </a:spcBef>
              <a:buClr>
                <a:schemeClr val="accent1"/>
              </a:buClr>
              <a:buSzPct val="80000"/>
              <a:buFont typeface="Wingdings 3" charset="2"/>
              <a:buChar char=""/>
            </a:pPr>
            <a:r>
              <a:rPr lang="en-US">
                <a:solidFill>
                  <a:schemeClr val="tx1">
                    <a:lumMod val="75000"/>
                    <a:lumOff val="25000"/>
                  </a:schemeClr>
                </a:solidFill>
              </a:rPr>
              <a:t>Take a moment to reflect on the ways that you cope with your stress? </a:t>
            </a:r>
          </a:p>
          <a:p>
            <a:pPr>
              <a:spcBef>
                <a:spcPts val="1000"/>
              </a:spcBef>
              <a:buClr>
                <a:schemeClr val="accent1"/>
              </a:buClr>
              <a:buSzPct val="80000"/>
              <a:buFont typeface="Wingdings 3" charset="2"/>
              <a:buChar char=""/>
            </a:pPr>
            <a:r>
              <a:rPr lang="en-US">
                <a:solidFill>
                  <a:schemeClr val="tx1">
                    <a:lumMod val="75000"/>
                    <a:lumOff val="25000"/>
                  </a:schemeClr>
                </a:solidFill>
              </a:rPr>
              <a:t>Do you go to the gym?</a:t>
            </a:r>
          </a:p>
          <a:p>
            <a:pPr>
              <a:spcBef>
                <a:spcPts val="1000"/>
              </a:spcBef>
              <a:buClr>
                <a:schemeClr val="accent1"/>
              </a:buClr>
              <a:buSzPct val="80000"/>
              <a:buFont typeface="Wingdings 3" charset="2"/>
              <a:buChar char=""/>
            </a:pPr>
            <a:r>
              <a:rPr lang="en-US">
                <a:solidFill>
                  <a:schemeClr val="tx1">
                    <a:lumMod val="75000"/>
                    <a:lumOff val="25000"/>
                  </a:schemeClr>
                </a:solidFill>
              </a:rPr>
              <a:t>Do you clean your house?</a:t>
            </a:r>
          </a:p>
          <a:p>
            <a:pPr>
              <a:spcBef>
                <a:spcPts val="1000"/>
              </a:spcBef>
              <a:buClr>
                <a:schemeClr val="accent1"/>
              </a:buClr>
              <a:buSzPct val="80000"/>
              <a:buFont typeface="Wingdings 3" charset="2"/>
              <a:buChar char=""/>
            </a:pPr>
            <a:r>
              <a:rPr lang="en-US">
                <a:solidFill>
                  <a:schemeClr val="tx1">
                    <a:lumMod val="75000"/>
                    <a:lumOff val="25000"/>
                  </a:schemeClr>
                </a:solidFill>
              </a:rPr>
              <a:t>Do you talk to a friend?</a:t>
            </a:r>
          </a:p>
          <a:p>
            <a:pPr>
              <a:spcBef>
                <a:spcPts val="1000"/>
              </a:spcBef>
              <a:buClr>
                <a:schemeClr val="accent1"/>
              </a:buClr>
              <a:buSzPct val="80000"/>
              <a:buFont typeface="Wingdings 3" charset="2"/>
              <a:buChar char=""/>
            </a:pPr>
            <a:r>
              <a:rPr lang="en-US">
                <a:solidFill>
                  <a:schemeClr val="tx1">
                    <a:lumMod val="75000"/>
                    <a:lumOff val="25000"/>
                  </a:schemeClr>
                </a:solidFill>
              </a:rPr>
              <a:t>Scroll on social media?</a:t>
            </a:r>
          </a:p>
        </p:txBody>
      </p:sp>
      <p:sp>
        <p:nvSpPr>
          <p:cNvPr id="24" name="Isosceles Triangle 23">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30213387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8" name="Straight Connector 7">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cxnSp>
        <p:nvCxnSpPr>
          <p:cNvPr id="19" name="Straight Connector 18">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8CE695E8-74A9-DB1B-DCE3-01C273D052A6}"/>
              </a:ext>
            </a:extLst>
          </p:cNvPr>
          <p:cNvSpPr txBox="1"/>
          <p:nvPr/>
        </p:nvSpPr>
        <p:spPr>
          <a:xfrm>
            <a:off x="3490721" y="816638"/>
            <a:ext cx="3464779" cy="5224724"/>
          </a:xfrm>
          <a:prstGeom prst="rect">
            <a:avLst/>
          </a:prstGeom>
        </p:spPr>
        <p:txBody>
          <a:bodyPr vert="horz" lIns="91440" tIns="45720" rIns="91440" bIns="45720" rtlCol="0" anchor="ctr">
            <a:normAutofit/>
          </a:bodyPr>
          <a:lstStyle/>
          <a:p>
            <a:pPr>
              <a:spcBef>
                <a:spcPts val="1000"/>
              </a:spcBef>
              <a:buClr>
                <a:schemeClr val="accent1"/>
              </a:buClr>
              <a:buSzPct val="80000"/>
              <a:buFont typeface="Wingdings 3" charset="2"/>
              <a:buChar char=""/>
            </a:pPr>
            <a:r>
              <a:rPr lang="en-US">
                <a:solidFill>
                  <a:schemeClr val="tx1">
                    <a:lumMod val="75000"/>
                    <a:lumOff val="25000"/>
                  </a:schemeClr>
                </a:solidFill>
              </a:rPr>
              <a:t>Now take a moment to consider why you do these things.</a:t>
            </a:r>
          </a:p>
          <a:p>
            <a:pPr>
              <a:spcBef>
                <a:spcPts val="1000"/>
              </a:spcBef>
              <a:buClr>
                <a:schemeClr val="accent1"/>
              </a:buClr>
              <a:buSzPct val="80000"/>
              <a:buFont typeface="Wingdings 3" charset="2"/>
              <a:buChar char=""/>
            </a:pPr>
            <a:r>
              <a:rPr lang="en-US">
                <a:solidFill>
                  <a:schemeClr val="tx1">
                    <a:lumMod val="75000"/>
                    <a:lumOff val="25000"/>
                  </a:schemeClr>
                </a:solidFill>
              </a:rPr>
              <a:t>A majority of the time we engage in these activities to avoid the discomfort from our stress. We do these to ignore, withdraw, or dismiss the stress we are facing. This is called regressive coping. </a:t>
            </a:r>
          </a:p>
        </p:txBody>
      </p:sp>
    </p:spTree>
    <p:extLst>
      <p:ext uri="{BB962C8B-B14F-4D97-AF65-F5344CB8AC3E}">
        <p14:creationId xmlns:p14="http://schemas.microsoft.com/office/powerpoint/2010/main" val="32563885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2" name="Group 6">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8" name="Straight Connector 7">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4" name="Rectangle 1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extBox 1">
            <a:extLst>
              <a:ext uri="{FF2B5EF4-FFF2-40B4-BE49-F238E27FC236}">
                <a16:creationId xmlns:a16="http://schemas.microsoft.com/office/drawing/2014/main" id="{5531AC0F-5D2C-4ABA-149D-05315F460508}"/>
              </a:ext>
            </a:extLst>
          </p:cNvPr>
          <p:cNvSpPr txBox="1"/>
          <p:nvPr/>
        </p:nvSpPr>
        <p:spPr>
          <a:xfrm>
            <a:off x="1000126" y="2160589"/>
            <a:ext cx="6447501" cy="3880773"/>
          </a:xfrm>
          <a:prstGeom prst="rect">
            <a:avLst/>
          </a:prstGeom>
        </p:spPr>
        <p:txBody>
          <a:bodyPr vert="horz" lIns="91440" tIns="45720" rIns="91440" bIns="45720" rtlCol="0">
            <a:normAutofit/>
          </a:bodyPr>
          <a:lstStyle/>
          <a:p>
            <a:pPr>
              <a:spcBef>
                <a:spcPts val="1000"/>
              </a:spcBef>
              <a:buClr>
                <a:schemeClr val="accent1"/>
              </a:buClr>
              <a:buSzPct val="80000"/>
              <a:buFont typeface="Wingdings 3" charset="2"/>
              <a:buChar char=""/>
            </a:pPr>
            <a:r>
              <a:rPr lang="en-US">
                <a:solidFill>
                  <a:schemeClr val="tx1">
                    <a:lumMod val="75000"/>
                    <a:lumOff val="25000"/>
                  </a:schemeClr>
                </a:solidFill>
              </a:rPr>
              <a:t>Its important to understand what regressive coping is as it can lead to negative emotions and added anxiety.</a:t>
            </a:r>
          </a:p>
        </p:txBody>
      </p:sp>
      <p:sp>
        <p:nvSpPr>
          <p:cNvPr id="23" name="Isosceles Triangle 2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31910027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8" name="Straight Connector 7">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19" name="Rectangle 18">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336549"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23" name="Straight Connector 22">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2502"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10898A11-F28D-A44F-0A7B-CF8A0F5C3128}"/>
              </a:ext>
            </a:extLst>
          </p:cNvPr>
          <p:cNvSpPr txBox="1"/>
          <p:nvPr/>
        </p:nvSpPr>
        <p:spPr>
          <a:xfrm>
            <a:off x="3734188" y="1109145"/>
            <a:ext cx="4755762" cy="4603900"/>
          </a:xfrm>
          <a:prstGeom prst="rect">
            <a:avLst/>
          </a:prstGeom>
        </p:spPr>
        <p:txBody>
          <a:bodyPr vert="horz" lIns="91440" tIns="45720" rIns="91440" bIns="45720" rtlCol="0" anchor="ctr">
            <a:normAutofit/>
          </a:bodyPr>
          <a:lstStyle/>
          <a:p>
            <a:pPr>
              <a:spcBef>
                <a:spcPts val="1000"/>
              </a:spcBef>
              <a:buClr>
                <a:schemeClr val="accent1"/>
              </a:buClr>
              <a:buSzPct val="80000"/>
              <a:buFont typeface="Wingdings 3" charset="2"/>
              <a:buChar char=""/>
            </a:pPr>
            <a:r>
              <a:rPr lang="en-US">
                <a:solidFill>
                  <a:schemeClr val="tx1">
                    <a:lumMod val="75000"/>
                    <a:lumOff val="25000"/>
                  </a:schemeClr>
                </a:solidFill>
              </a:rPr>
              <a:t>Now, that you have an understanding of regressive coping and what your biggest ones are, write down how effective this type of coping has been for you. </a:t>
            </a:r>
          </a:p>
        </p:txBody>
      </p:sp>
      <p:sp>
        <p:nvSpPr>
          <p:cNvPr id="25" name="Isosceles Triangle 24">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523104" y="0"/>
            <a:ext cx="631947"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53339115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8" name="Straight Connector 7">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9" name="Rectangle 18">
            <a:extLst>
              <a:ext uri="{FF2B5EF4-FFF2-40B4-BE49-F238E27FC236}">
                <a16:creationId xmlns:a16="http://schemas.microsoft.com/office/drawing/2014/main" id="{82D1CBBC-6E9F-4212-9806-7A638C828B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001"/>
            <a:ext cx="9144000" cy="2285999"/>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21" name="Group 20">
            <a:extLst>
              <a:ext uri="{FF2B5EF4-FFF2-40B4-BE49-F238E27FC236}">
                <a16:creationId xmlns:a16="http://schemas.microsoft.com/office/drawing/2014/main" id="{8EC26330-6D02-4C84-B89F-C5A8CF2B56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568955" y="-8467"/>
            <a:ext cx="3575053" cy="6866467"/>
            <a:chOff x="7425267" y="-8467"/>
            <a:chExt cx="4766733" cy="6866467"/>
          </a:xfrm>
        </p:grpSpPr>
        <p:cxnSp>
          <p:nvCxnSpPr>
            <p:cNvPr id="22" name="Straight Connector 21">
              <a:extLst>
                <a:ext uri="{FF2B5EF4-FFF2-40B4-BE49-F238E27FC236}">
                  <a16:creationId xmlns:a16="http://schemas.microsoft.com/office/drawing/2014/main" id="{5A5297F0-74D7-4E56-8C85-DD608539D40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96547" y="4572001"/>
              <a:ext cx="393665" cy="2285999"/>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6E424313-B840-4A19-A378-B1D1774B509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7425267" y="4572001"/>
              <a:ext cx="3383073" cy="2285999"/>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24" name="Rectangle 23">
              <a:extLst>
                <a:ext uri="{FF2B5EF4-FFF2-40B4-BE49-F238E27FC236}">
                  <a16:creationId xmlns:a16="http://schemas.microsoft.com/office/drawing/2014/main" id="{872B411D-D18B-488A-B22A-9F139EED89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5">
              <a:extLst>
                <a:ext uri="{FF2B5EF4-FFF2-40B4-BE49-F238E27FC236}">
                  <a16:creationId xmlns:a16="http://schemas.microsoft.com/office/drawing/2014/main" id="{9519FBF2-9C9F-49B5-AE1A-AB5049D503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Isosceles Triangle 25">
              <a:extLst>
                <a:ext uri="{FF2B5EF4-FFF2-40B4-BE49-F238E27FC236}">
                  <a16:creationId xmlns:a16="http://schemas.microsoft.com/office/drawing/2014/main" id="{A30DE6B7-51C9-49A9-9B80-91E1A8D603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7">
              <a:extLst>
                <a:ext uri="{FF2B5EF4-FFF2-40B4-BE49-F238E27FC236}">
                  <a16:creationId xmlns:a16="http://schemas.microsoft.com/office/drawing/2014/main" id="{EDFE8946-BACE-4C56-9B6E-85E11C0995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8">
              <a:extLst>
                <a:ext uri="{FF2B5EF4-FFF2-40B4-BE49-F238E27FC236}">
                  <a16:creationId xmlns:a16="http://schemas.microsoft.com/office/drawing/2014/main" id="{390A658F-D524-467C-BDFC-D37A227BFC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9">
              <a:extLst>
                <a:ext uri="{FF2B5EF4-FFF2-40B4-BE49-F238E27FC236}">
                  <a16:creationId xmlns:a16="http://schemas.microsoft.com/office/drawing/2014/main" id="{4F01FE87-3030-45CD-B330-DBA287297D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Isosceles Triangle 29">
              <a:extLst>
                <a:ext uri="{FF2B5EF4-FFF2-40B4-BE49-F238E27FC236}">
                  <a16:creationId xmlns:a16="http://schemas.microsoft.com/office/drawing/2014/main" id="{A89C2E5F-7F20-475D-88BE-29D4128DDC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32" name="Rectangle 31">
            <a:extLst>
              <a:ext uri="{FF2B5EF4-FFF2-40B4-BE49-F238E27FC236}">
                <a16:creationId xmlns:a16="http://schemas.microsoft.com/office/drawing/2014/main" id="{28EC6EDD-78EB-4A50-85CB-7C3CE363AF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6BB0BACA-4BF9-8FE8-601F-37879031E9EB}"/>
              </a:ext>
            </a:extLst>
          </p:cNvPr>
          <p:cNvSpPr txBox="1"/>
          <p:nvPr/>
        </p:nvSpPr>
        <p:spPr>
          <a:xfrm>
            <a:off x="508000" y="425470"/>
            <a:ext cx="6447501" cy="3880773"/>
          </a:xfrm>
          <a:prstGeom prst="rect">
            <a:avLst/>
          </a:prstGeom>
        </p:spPr>
        <p:txBody>
          <a:bodyPr vert="horz" lIns="91440" tIns="45720" rIns="91440" bIns="45720" rtlCol="0" anchor="ctr">
            <a:normAutofit/>
          </a:bodyPr>
          <a:lstStyle/>
          <a:p>
            <a:pPr>
              <a:spcBef>
                <a:spcPts val="1000"/>
              </a:spcBef>
              <a:buClr>
                <a:schemeClr val="accent1"/>
              </a:buClr>
              <a:buSzPct val="80000"/>
              <a:buFont typeface="Wingdings 3" charset="2"/>
              <a:buChar char=""/>
            </a:pPr>
            <a:r>
              <a:rPr lang="en-US">
                <a:solidFill>
                  <a:schemeClr val="tx1">
                    <a:lumMod val="75000"/>
                    <a:lumOff val="25000"/>
                  </a:schemeClr>
                </a:solidFill>
              </a:rPr>
              <a:t>When we are facing stress, and we are engaging in these activities, we can take a moment to stop and ask ourselves “Is what I am doing helping or hurting me?”</a:t>
            </a:r>
          </a:p>
        </p:txBody>
      </p:sp>
    </p:spTree>
    <p:extLst>
      <p:ext uri="{BB962C8B-B14F-4D97-AF65-F5344CB8AC3E}">
        <p14:creationId xmlns:p14="http://schemas.microsoft.com/office/powerpoint/2010/main" val="30861183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8" name="Straight Connector 7">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19" name="Rectangle 18">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336549"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03900" y="3818467"/>
            <a:ext cx="3337719"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25" name="Straight Connector 24">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00950" y="0"/>
            <a:ext cx="12954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568950" y="3681413"/>
            <a:ext cx="357266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7BC17913-9F47-357F-B25D-1F0E0B3F11BC}"/>
              </a:ext>
            </a:extLst>
          </p:cNvPr>
          <p:cNvSpPr txBox="1"/>
          <p:nvPr/>
        </p:nvSpPr>
        <p:spPr>
          <a:xfrm>
            <a:off x="1000126" y="2160590"/>
            <a:ext cx="6353174" cy="3429260"/>
          </a:xfrm>
          <a:prstGeom prst="rect">
            <a:avLst/>
          </a:prstGeom>
        </p:spPr>
        <p:txBody>
          <a:bodyPr vert="horz" lIns="91440" tIns="45720" rIns="91440" bIns="45720" rtlCol="0">
            <a:normAutofit/>
          </a:bodyPr>
          <a:lstStyle/>
          <a:p>
            <a:pPr>
              <a:spcBef>
                <a:spcPts val="1000"/>
              </a:spcBef>
              <a:buClr>
                <a:schemeClr val="accent1"/>
              </a:buClr>
              <a:buSzPct val="80000"/>
              <a:buFont typeface="Wingdings 3" charset="2"/>
              <a:buChar char=""/>
            </a:pPr>
            <a:r>
              <a:rPr lang="en-US">
                <a:solidFill>
                  <a:schemeClr val="tx1">
                    <a:lumMod val="75000"/>
                    <a:lumOff val="25000"/>
                  </a:schemeClr>
                </a:solidFill>
              </a:rPr>
              <a:t>When we take a moment to consider this question, we can evaluate if we are engaging with a regressive coping mechanism</a:t>
            </a:r>
          </a:p>
          <a:p>
            <a:pPr>
              <a:spcBef>
                <a:spcPts val="1000"/>
              </a:spcBef>
              <a:buClr>
                <a:schemeClr val="accent1"/>
              </a:buClr>
              <a:buSzPct val="80000"/>
              <a:buFont typeface="Wingdings 3" charset="2"/>
              <a:buChar char=""/>
            </a:pPr>
            <a:r>
              <a:rPr lang="en-US">
                <a:solidFill>
                  <a:schemeClr val="tx1">
                    <a:lumMod val="75000"/>
                    <a:lumOff val="25000"/>
                  </a:schemeClr>
                </a:solidFill>
              </a:rPr>
              <a:t>If we are, this enables us to refocus our attention and tackle the stressor at hand</a:t>
            </a:r>
          </a:p>
        </p:txBody>
      </p:sp>
      <p:sp>
        <p:nvSpPr>
          <p:cNvPr id="29"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19230" y="0"/>
            <a:ext cx="1324770"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5154697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8" name="Straight Connector 7">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19" name="Rectangle 18">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618"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55BFBEB6-C322-44BD-E3AF-C916AE5395DA}"/>
              </a:ext>
            </a:extLst>
          </p:cNvPr>
          <p:cNvSpPr txBox="1"/>
          <p:nvPr/>
        </p:nvSpPr>
        <p:spPr>
          <a:xfrm>
            <a:off x="508000" y="1253067"/>
            <a:ext cx="4616450" cy="4351866"/>
          </a:xfrm>
          <a:prstGeom prst="rect">
            <a:avLst/>
          </a:prstGeom>
        </p:spPr>
        <p:txBody>
          <a:bodyPr vert="horz" lIns="91440" tIns="45720" rIns="91440" bIns="45720" rtlCol="0" anchor="ctr">
            <a:normAutofit/>
          </a:bodyPr>
          <a:lstStyle/>
          <a:p>
            <a:pPr>
              <a:spcBef>
                <a:spcPts val="1000"/>
              </a:spcBef>
              <a:buClr>
                <a:schemeClr val="accent1"/>
              </a:buClr>
              <a:buSzPct val="80000"/>
              <a:buFont typeface="Wingdings 3" charset="2"/>
              <a:buChar char=""/>
            </a:pPr>
            <a:r>
              <a:rPr lang="en-US">
                <a:solidFill>
                  <a:schemeClr val="tx1">
                    <a:lumMod val="75000"/>
                    <a:lumOff val="25000"/>
                  </a:schemeClr>
                </a:solidFill>
              </a:rPr>
              <a:t>Stress is defined as:</a:t>
            </a:r>
          </a:p>
          <a:p>
            <a:pPr>
              <a:spcBef>
                <a:spcPts val="1000"/>
              </a:spcBef>
              <a:buClr>
                <a:schemeClr val="accent1"/>
              </a:buClr>
              <a:buSzPct val="80000"/>
              <a:buFont typeface="Wingdings 3" charset="2"/>
              <a:buChar char=""/>
            </a:pPr>
            <a:r>
              <a:rPr lang="en-US">
                <a:solidFill>
                  <a:schemeClr val="tx1">
                    <a:lumMod val="75000"/>
                    <a:lumOff val="25000"/>
                  </a:schemeClr>
                </a:solidFill>
              </a:rPr>
              <a:t>A state of mental or emotional strain or tension resulting from adverse or demanding circumstances </a:t>
            </a:r>
          </a:p>
        </p:txBody>
      </p:sp>
      <p:sp>
        <p:nvSpPr>
          <p:cNvPr id="21" name="Rectangle 20">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2" y="0"/>
            <a:ext cx="3493008"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23" name="Straight Connector 22">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942659" y="0"/>
            <a:ext cx="794940"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91200" y="3721395"/>
            <a:ext cx="325917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86107" y="-8467"/>
            <a:ext cx="2255511"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02581"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9249" y="3048000"/>
            <a:ext cx="2444751"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00875"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74047" y="-8467"/>
            <a:ext cx="967571"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4249" y="-8467"/>
            <a:ext cx="937369"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9" name="Isosceles Triangle 38">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8749" y="3589867"/>
            <a:ext cx="136286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06902593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10BE40E3-5550-4CDD-B4FD-387C33EBF1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9" name="Straight Connector 8">
              <a:extLst>
                <a:ext uri="{FF2B5EF4-FFF2-40B4-BE49-F238E27FC236}">
                  <a16:creationId xmlns:a16="http://schemas.microsoft.com/office/drawing/2014/main" id="{71A6B738-E50C-4653-B343-B9D6A5EA277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498768D6-B28C-40A3-B381-39306F5816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B27C15B9-7795-4321-AB30-DF1DEF65C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578EC957-1F3F-4C00-B023-C8725C217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3D642632-BBD5-46D6-A91D-9B2BF6821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BF9D518D-AFF5-4DE2-AEE2-0EC15479A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14EF979B-B00D-460C-BD56-7EEAFB7E0F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3E40F9A1-6B82-400F-9397-26D1D36F1F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2EF7DDF1-FF86-4CA4-B08B-8939557EBD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6D7C1F89-72B2-4FDC-B9E2-04F52D5C5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4" name="Picture 3" descr="Hand reaching out to sun">
            <a:extLst>
              <a:ext uri="{FF2B5EF4-FFF2-40B4-BE49-F238E27FC236}">
                <a16:creationId xmlns:a16="http://schemas.microsoft.com/office/drawing/2014/main" id="{D4531684-BF09-9F90-9F9E-56C7CC6D327D}"/>
              </a:ext>
            </a:extLst>
          </p:cNvPr>
          <p:cNvPicPr>
            <a:picLocks noChangeAspect="1"/>
          </p:cNvPicPr>
          <p:nvPr/>
        </p:nvPicPr>
        <p:blipFill rotWithShape="1">
          <a:blip r:embed="rId2"/>
          <a:srcRect l="30170" r="11784" b="2"/>
          <a:stretch/>
        </p:blipFill>
        <p:spPr>
          <a:xfrm>
            <a:off x="3202390" y="-1"/>
            <a:ext cx="5941610"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2" name="TextBox 1">
            <a:extLst>
              <a:ext uri="{FF2B5EF4-FFF2-40B4-BE49-F238E27FC236}">
                <a16:creationId xmlns:a16="http://schemas.microsoft.com/office/drawing/2014/main" id="{5273CD1A-19A3-2F43-796C-A0EE84075D1A}"/>
              </a:ext>
            </a:extLst>
          </p:cNvPr>
          <p:cNvSpPr txBox="1"/>
          <p:nvPr/>
        </p:nvSpPr>
        <p:spPr>
          <a:xfrm>
            <a:off x="508000" y="2160589"/>
            <a:ext cx="2888342" cy="3880773"/>
          </a:xfrm>
          <a:prstGeom prst="rect">
            <a:avLst/>
          </a:prstGeom>
        </p:spPr>
        <p:txBody>
          <a:bodyPr vert="horz" lIns="91440" tIns="45720" rIns="91440" bIns="45720" rtlCol="0">
            <a:normAutofit/>
          </a:bodyPr>
          <a:lstStyle/>
          <a:p>
            <a:pPr>
              <a:spcBef>
                <a:spcPts val="1000"/>
              </a:spcBef>
              <a:buClr>
                <a:schemeClr val="accent1"/>
              </a:buClr>
              <a:buSzPct val="80000"/>
              <a:buFont typeface="Wingdings 3" charset="2"/>
              <a:buChar char=""/>
            </a:pPr>
            <a:r>
              <a:rPr lang="en-US">
                <a:solidFill>
                  <a:schemeClr val="tx1">
                    <a:lumMod val="75000"/>
                    <a:lumOff val="25000"/>
                  </a:schemeClr>
                </a:solidFill>
              </a:rPr>
              <a:t>Just as how we view stress is important and affects us, the things we tell ourselves are just as important </a:t>
            </a:r>
          </a:p>
        </p:txBody>
      </p:sp>
      <p:cxnSp>
        <p:nvCxnSpPr>
          <p:cNvPr id="20" name="Straight Connector 19">
            <a:extLst>
              <a:ext uri="{FF2B5EF4-FFF2-40B4-BE49-F238E27FC236}">
                <a16:creationId xmlns:a16="http://schemas.microsoft.com/office/drawing/2014/main" id="{64FA5DFF-7FE6-4855-84E6-DFA78EE978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028259" y="0"/>
            <a:ext cx="9144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2AFD8CBA-54A3-4363-991B-B9C631BBFA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568950" y="3681413"/>
            <a:ext cx="357266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a:extLst>
              <a:ext uri="{FF2B5EF4-FFF2-40B4-BE49-F238E27FC236}">
                <a16:creationId xmlns:a16="http://schemas.microsoft.com/office/drawing/2014/main" id="{3F088236-D655-4F88-B238-E16762358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86107" y="-8467"/>
            <a:ext cx="2255511"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a:extLst>
              <a:ext uri="{FF2B5EF4-FFF2-40B4-BE49-F238E27FC236}">
                <a16:creationId xmlns:a16="http://schemas.microsoft.com/office/drawing/2014/main" id="{3DAC0C92-199E-475C-9390-119A9B027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02581"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4">
            <a:extLst>
              <a:ext uri="{FF2B5EF4-FFF2-40B4-BE49-F238E27FC236}">
                <a16:creationId xmlns:a16="http://schemas.microsoft.com/office/drawing/2014/main" id="{C4CFB339-0ED8-4FE2-9EF1-6D1375B849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9249" y="3048000"/>
            <a:ext cx="2444751"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7">
            <a:extLst>
              <a:ext uri="{FF2B5EF4-FFF2-40B4-BE49-F238E27FC236}">
                <a16:creationId xmlns:a16="http://schemas.microsoft.com/office/drawing/2014/main" id="{31896C80-2069-4431-9C19-83B9137344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00875"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8">
            <a:extLst>
              <a:ext uri="{FF2B5EF4-FFF2-40B4-BE49-F238E27FC236}">
                <a16:creationId xmlns:a16="http://schemas.microsoft.com/office/drawing/2014/main" id="{BF120A21-0841-4823-B0C4-28AEBCEF9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74047" y="-8467"/>
            <a:ext cx="967571"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Rectangle 29">
            <a:extLst>
              <a:ext uri="{FF2B5EF4-FFF2-40B4-BE49-F238E27FC236}">
                <a16:creationId xmlns:a16="http://schemas.microsoft.com/office/drawing/2014/main" id="{DBB05BAE-BBD3-4289-899F-A6851503C6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4249" y="-8467"/>
            <a:ext cx="937369"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Isosceles Triangle 29">
            <a:extLst>
              <a:ext uri="{FF2B5EF4-FFF2-40B4-BE49-F238E27FC236}">
                <a16:creationId xmlns:a16="http://schemas.microsoft.com/office/drawing/2014/main" id="{9874D11C-36F5-4BBE-A490-019A54E95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8749" y="3589867"/>
            <a:ext cx="136286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81336003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10BE40E3-5550-4CDD-B4FD-387C33EBF1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9" name="Straight Connector 8">
              <a:extLst>
                <a:ext uri="{FF2B5EF4-FFF2-40B4-BE49-F238E27FC236}">
                  <a16:creationId xmlns:a16="http://schemas.microsoft.com/office/drawing/2014/main" id="{71A6B738-E50C-4653-B343-B9D6A5EA277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498768D6-B28C-40A3-B381-39306F5816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B27C15B9-7795-4321-AB30-DF1DEF65C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578EC957-1F3F-4C00-B023-C8725C217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3D642632-BBD5-46D6-A91D-9B2BF6821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BF9D518D-AFF5-4DE2-AEE2-0EC15479A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14EF979B-B00D-460C-BD56-7EEAFB7E0F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3E40F9A1-6B82-400F-9397-26D1D36F1F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2EF7DDF1-FF86-4CA4-B08B-8939557EBD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6D7C1F89-72B2-4FDC-B9E2-04F52D5C5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0" name="Rectangle 19">
            <a:extLst>
              <a:ext uri="{FF2B5EF4-FFF2-40B4-BE49-F238E27FC236}">
                <a16:creationId xmlns:a16="http://schemas.microsoft.com/office/drawing/2014/main" id="{BDDE9CD4-0E0A-4129-8689-A89C4E9A6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group of yellow figures and a red figure on the other side">
            <a:extLst>
              <a:ext uri="{FF2B5EF4-FFF2-40B4-BE49-F238E27FC236}">
                <a16:creationId xmlns:a16="http://schemas.microsoft.com/office/drawing/2014/main" id="{0FBD8DC3-3A9C-A76A-8B66-503F47EF828D}"/>
              </a:ext>
            </a:extLst>
          </p:cNvPr>
          <p:cNvPicPr>
            <a:picLocks noChangeAspect="1"/>
          </p:cNvPicPr>
          <p:nvPr/>
        </p:nvPicPr>
        <p:blipFill rotWithShape="1">
          <a:blip r:embed="rId2">
            <a:duotone>
              <a:schemeClr val="bg2">
                <a:shade val="45000"/>
                <a:satMod val="135000"/>
              </a:schemeClr>
              <a:prstClr val="white"/>
            </a:duotone>
            <a:alphaModFix amt="25000"/>
          </a:blip>
          <a:srcRect l="11000" r="-1" b="-1"/>
          <a:stretch/>
        </p:blipFill>
        <p:spPr>
          <a:xfrm>
            <a:off x="20" y="10"/>
            <a:ext cx="9143980" cy="6857990"/>
          </a:xfrm>
          <a:prstGeom prst="rect">
            <a:avLst/>
          </a:prstGeom>
        </p:spPr>
      </p:pic>
      <p:grpSp>
        <p:nvGrpSpPr>
          <p:cNvPr id="22" name="Group 21">
            <a:extLst>
              <a:ext uri="{FF2B5EF4-FFF2-40B4-BE49-F238E27FC236}">
                <a16:creationId xmlns:a16="http://schemas.microsoft.com/office/drawing/2014/main" id="{85DB3CA2-FA66-42B9-90EF-394894352D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23" name="Straight Connector 22">
              <a:extLst>
                <a:ext uri="{FF2B5EF4-FFF2-40B4-BE49-F238E27FC236}">
                  <a16:creationId xmlns:a16="http://schemas.microsoft.com/office/drawing/2014/main" id="{2C8D0718-07C6-45A2-A743-BC64673C965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FAE7BCCE-817C-4933-A587-F1EF87D4B4A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E96C1E8-3E07-4AF1-BA61-7FB948F90A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a:extLst>
                <a:ext uri="{FF2B5EF4-FFF2-40B4-BE49-F238E27FC236}">
                  <a16:creationId xmlns:a16="http://schemas.microsoft.com/office/drawing/2014/main" id="{B3B592D1-4031-4144-A2DB-B2D8F8C738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a:extLst>
                <a:ext uri="{FF2B5EF4-FFF2-40B4-BE49-F238E27FC236}">
                  <a16:creationId xmlns:a16="http://schemas.microsoft.com/office/drawing/2014/main" id="{55CB28D4-D6D1-4DB7-B557-D5FF65237B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a:extLst>
                <a:ext uri="{FF2B5EF4-FFF2-40B4-BE49-F238E27FC236}">
                  <a16:creationId xmlns:a16="http://schemas.microsoft.com/office/drawing/2014/main" id="{F69D97D4-6031-4064-9BBA-2E96839A3C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a:extLst>
                <a:ext uri="{FF2B5EF4-FFF2-40B4-BE49-F238E27FC236}">
                  <a16:creationId xmlns:a16="http://schemas.microsoft.com/office/drawing/2014/main" id="{BAF978AE-97B1-4224-A562-EBCE373A12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a:extLst>
                <a:ext uri="{FF2B5EF4-FFF2-40B4-BE49-F238E27FC236}">
                  <a16:creationId xmlns:a16="http://schemas.microsoft.com/office/drawing/2014/main" id="{3A18250B-41A2-4BA7-9E5C-679CF3AEFB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a:extLst>
                <a:ext uri="{FF2B5EF4-FFF2-40B4-BE49-F238E27FC236}">
                  <a16:creationId xmlns:a16="http://schemas.microsoft.com/office/drawing/2014/main" id="{C8751ECC-5286-4332-9942-2D01B71359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5952A4A6-F619-458C-A026-6E5D6AF15D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extBox 1">
            <a:extLst>
              <a:ext uri="{FF2B5EF4-FFF2-40B4-BE49-F238E27FC236}">
                <a16:creationId xmlns:a16="http://schemas.microsoft.com/office/drawing/2014/main" id="{BFD174A0-73AC-F6E3-B0E4-71B4B070E597}"/>
              </a:ext>
            </a:extLst>
          </p:cNvPr>
          <p:cNvSpPr txBox="1"/>
          <p:nvPr/>
        </p:nvSpPr>
        <p:spPr>
          <a:xfrm>
            <a:off x="508000" y="2160589"/>
            <a:ext cx="6447501" cy="3880773"/>
          </a:xfrm>
          <a:prstGeom prst="rect">
            <a:avLst/>
          </a:prstGeom>
        </p:spPr>
        <p:txBody>
          <a:bodyPr vert="horz" lIns="91440" tIns="45720" rIns="91440" bIns="45720" rtlCol="0">
            <a:normAutofit/>
          </a:bodyPr>
          <a:lstStyle/>
          <a:p>
            <a:pPr>
              <a:spcBef>
                <a:spcPts val="1000"/>
              </a:spcBef>
              <a:buClr>
                <a:schemeClr val="accent1"/>
              </a:buClr>
              <a:buSzPct val="80000"/>
              <a:buFont typeface="Wingdings 3" charset="2"/>
              <a:buChar char=""/>
            </a:pPr>
            <a:r>
              <a:rPr lang="en-US">
                <a:solidFill>
                  <a:schemeClr val="tx1">
                    <a:lumMod val="75000"/>
                    <a:lumOff val="25000"/>
                  </a:schemeClr>
                </a:solidFill>
              </a:rPr>
              <a:t>For a majority of us, we are our worst critic.</a:t>
            </a:r>
          </a:p>
        </p:txBody>
      </p:sp>
    </p:spTree>
    <p:extLst>
      <p:ext uri="{BB962C8B-B14F-4D97-AF65-F5344CB8AC3E}">
        <p14:creationId xmlns:p14="http://schemas.microsoft.com/office/powerpoint/2010/main" val="190262757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10BE40E3-5550-4CDD-B4FD-387C33EBF1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9" name="Straight Connector 8">
              <a:extLst>
                <a:ext uri="{FF2B5EF4-FFF2-40B4-BE49-F238E27FC236}">
                  <a16:creationId xmlns:a16="http://schemas.microsoft.com/office/drawing/2014/main" id="{71A6B738-E50C-4653-B343-B9D6A5EA277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498768D6-B28C-40A3-B381-39306F5816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B27C15B9-7795-4321-AB30-DF1DEF65C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578EC957-1F3F-4C00-B023-C8725C217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3D642632-BBD5-46D6-A91D-9B2BF6821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BF9D518D-AFF5-4DE2-AEE2-0EC15479A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14EF979B-B00D-460C-BD56-7EEAFB7E0F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3E40F9A1-6B82-400F-9397-26D1D36F1F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2EF7DDF1-FF86-4CA4-B08B-8939557EBD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6D7C1F89-72B2-4FDC-B9E2-04F52D5C5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0" name="Rectangle 19">
            <a:extLst>
              <a:ext uri="{FF2B5EF4-FFF2-40B4-BE49-F238E27FC236}">
                <a16:creationId xmlns:a16="http://schemas.microsoft.com/office/drawing/2014/main" id="{BDDE9CD4-0E0A-4129-8689-A89C4E9A6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ightbulb idea concept">
            <a:extLst>
              <a:ext uri="{FF2B5EF4-FFF2-40B4-BE49-F238E27FC236}">
                <a16:creationId xmlns:a16="http://schemas.microsoft.com/office/drawing/2014/main" id="{CC9C7B00-56FF-2DDC-E009-00869291FF81}"/>
              </a:ext>
            </a:extLst>
          </p:cNvPr>
          <p:cNvPicPr>
            <a:picLocks noChangeAspect="1"/>
          </p:cNvPicPr>
          <p:nvPr/>
        </p:nvPicPr>
        <p:blipFill rotWithShape="1">
          <a:blip r:embed="rId2">
            <a:duotone>
              <a:schemeClr val="bg2">
                <a:shade val="45000"/>
                <a:satMod val="135000"/>
              </a:schemeClr>
              <a:prstClr val="white"/>
            </a:duotone>
            <a:alphaModFix amt="25000"/>
          </a:blip>
          <a:srcRect r="10999" b="-1"/>
          <a:stretch/>
        </p:blipFill>
        <p:spPr>
          <a:xfrm>
            <a:off x="20" y="10"/>
            <a:ext cx="9143980" cy="6857990"/>
          </a:xfrm>
          <a:prstGeom prst="rect">
            <a:avLst/>
          </a:prstGeom>
        </p:spPr>
      </p:pic>
      <p:grpSp>
        <p:nvGrpSpPr>
          <p:cNvPr id="22" name="Group 21">
            <a:extLst>
              <a:ext uri="{FF2B5EF4-FFF2-40B4-BE49-F238E27FC236}">
                <a16:creationId xmlns:a16="http://schemas.microsoft.com/office/drawing/2014/main" id="{85DB3CA2-FA66-42B9-90EF-394894352D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23" name="Straight Connector 22">
              <a:extLst>
                <a:ext uri="{FF2B5EF4-FFF2-40B4-BE49-F238E27FC236}">
                  <a16:creationId xmlns:a16="http://schemas.microsoft.com/office/drawing/2014/main" id="{2C8D0718-07C6-45A2-A743-BC64673C965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FAE7BCCE-817C-4933-A587-F1EF87D4B4A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E96C1E8-3E07-4AF1-BA61-7FB948F90A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a:extLst>
                <a:ext uri="{FF2B5EF4-FFF2-40B4-BE49-F238E27FC236}">
                  <a16:creationId xmlns:a16="http://schemas.microsoft.com/office/drawing/2014/main" id="{B3B592D1-4031-4144-A2DB-B2D8F8C738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a:extLst>
                <a:ext uri="{FF2B5EF4-FFF2-40B4-BE49-F238E27FC236}">
                  <a16:creationId xmlns:a16="http://schemas.microsoft.com/office/drawing/2014/main" id="{55CB28D4-D6D1-4DB7-B557-D5FF65237B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a:extLst>
                <a:ext uri="{FF2B5EF4-FFF2-40B4-BE49-F238E27FC236}">
                  <a16:creationId xmlns:a16="http://schemas.microsoft.com/office/drawing/2014/main" id="{F69D97D4-6031-4064-9BBA-2E96839A3C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a:extLst>
                <a:ext uri="{FF2B5EF4-FFF2-40B4-BE49-F238E27FC236}">
                  <a16:creationId xmlns:a16="http://schemas.microsoft.com/office/drawing/2014/main" id="{BAF978AE-97B1-4224-A562-EBCE373A12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a:extLst>
                <a:ext uri="{FF2B5EF4-FFF2-40B4-BE49-F238E27FC236}">
                  <a16:creationId xmlns:a16="http://schemas.microsoft.com/office/drawing/2014/main" id="{3A18250B-41A2-4BA7-9E5C-679CF3AEFB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a:extLst>
                <a:ext uri="{FF2B5EF4-FFF2-40B4-BE49-F238E27FC236}">
                  <a16:creationId xmlns:a16="http://schemas.microsoft.com/office/drawing/2014/main" id="{C8751ECC-5286-4332-9942-2D01B71359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5952A4A6-F619-458C-A026-6E5D6AF15D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extBox 1">
            <a:extLst>
              <a:ext uri="{FF2B5EF4-FFF2-40B4-BE49-F238E27FC236}">
                <a16:creationId xmlns:a16="http://schemas.microsoft.com/office/drawing/2014/main" id="{0F4EFB00-070D-33E4-1B24-46D625DE0F76}"/>
              </a:ext>
            </a:extLst>
          </p:cNvPr>
          <p:cNvSpPr txBox="1"/>
          <p:nvPr/>
        </p:nvSpPr>
        <p:spPr>
          <a:xfrm>
            <a:off x="508000" y="2160589"/>
            <a:ext cx="6447501" cy="3880773"/>
          </a:xfrm>
          <a:prstGeom prst="rect">
            <a:avLst/>
          </a:prstGeom>
        </p:spPr>
        <p:txBody>
          <a:bodyPr vert="horz" lIns="91440" tIns="45720" rIns="91440" bIns="45720" rtlCol="0">
            <a:normAutofit/>
          </a:bodyPr>
          <a:lstStyle/>
          <a:p>
            <a:pPr>
              <a:spcBef>
                <a:spcPts val="1000"/>
              </a:spcBef>
              <a:buClr>
                <a:schemeClr val="accent1"/>
              </a:buClr>
              <a:buSzPct val="80000"/>
              <a:buFont typeface="Wingdings 3" charset="2"/>
              <a:buChar char=""/>
            </a:pPr>
            <a:r>
              <a:rPr lang="en-US">
                <a:solidFill>
                  <a:schemeClr val="tx1">
                    <a:lumMod val="75000"/>
                    <a:lumOff val="25000"/>
                  </a:schemeClr>
                </a:solidFill>
              </a:rPr>
              <a:t>What we tell ourselves is what our brains believe. When we tell ourselves negative things we become our biggest barrier to success. </a:t>
            </a:r>
          </a:p>
        </p:txBody>
      </p:sp>
    </p:spTree>
    <p:extLst>
      <p:ext uri="{BB962C8B-B14F-4D97-AF65-F5344CB8AC3E}">
        <p14:creationId xmlns:p14="http://schemas.microsoft.com/office/powerpoint/2010/main" val="39065457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8" name="Straight Connector 7">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19" name="Rectangle 18">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336549"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23" name="Straight Connector 22">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2502"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A1E3DB4-6FF1-505E-47E5-AEFFDE4692A0}"/>
              </a:ext>
            </a:extLst>
          </p:cNvPr>
          <p:cNvSpPr txBox="1"/>
          <p:nvPr/>
        </p:nvSpPr>
        <p:spPr>
          <a:xfrm>
            <a:off x="3734188" y="1109145"/>
            <a:ext cx="4755762" cy="4603900"/>
          </a:xfrm>
          <a:prstGeom prst="rect">
            <a:avLst/>
          </a:prstGeom>
        </p:spPr>
        <p:txBody>
          <a:bodyPr vert="horz" lIns="91440" tIns="45720" rIns="91440" bIns="45720" rtlCol="0" anchor="ctr">
            <a:normAutofit/>
          </a:bodyPr>
          <a:lstStyle/>
          <a:p>
            <a:pPr>
              <a:spcBef>
                <a:spcPts val="1000"/>
              </a:spcBef>
              <a:buClr>
                <a:schemeClr val="accent1"/>
              </a:buClr>
              <a:buSzPct val="80000"/>
              <a:buFont typeface="Wingdings 3" charset="2"/>
              <a:buChar char=""/>
            </a:pPr>
            <a:r>
              <a:rPr lang="en-US">
                <a:solidFill>
                  <a:schemeClr val="tx1">
                    <a:lumMod val="75000"/>
                    <a:lumOff val="25000"/>
                  </a:schemeClr>
                </a:solidFill>
              </a:rPr>
              <a:t>Due to this we need to change the things in which we tell ourselves…</a:t>
            </a:r>
          </a:p>
          <a:p>
            <a:pPr>
              <a:spcBef>
                <a:spcPts val="1000"/>
              </a:spcBef>
              <a:buClr>
                <a:schemeClr val="accent1"/>
              </a:buClr>
              <a:buSzPct val="80000"/>
              <a:buFont typeface="Wingdings 3" charset="2"/>
              <a:buChar char=""/>
            </a:pPr>
            <a:r>
              <a:rPr lang="en-US">
                <a:solidFill>
                  <a:schemeClr val="tx1">
                    <a:lumMod val="75000"/>
                    <a:lumOff val="25000"/>
                  </a:schemeClr>
                </a:solidFill>
              </a:rPr>
              <a:t>This is why Positive Affirmations are so important! </a:t>
            </a:r>
          </a:p>
        </p:txBody>
      </p:sp>
      <p:sp>
        <p:nvSpPr>
          <p:cNvPr id="25" name="Isosceles Triangle 24">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523104" y="0"/>
            <a:ext cx="631947"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1692114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 Media 1" title="THE IMPORTANCE OF HAVING AFFIRMATIONS: Dandapani Reveals How To Reprogramme Your Subconscious">
            <a:hlinkClick r:id="" action="ppaction://media"/>
            <a:extLst>
              <a:ext uri="{FF2B5EF4-FFF2-40B4-BE49-F238E27FC236}">
                <a16:creationId xmlns:a16="http://schemas.microsoft.com/office/drawing/2014/main" id="{6316D150-F980-8F4D-9212-39B5EFC4F952}"/>
              </a:ext>
            </a:extLst>
          </p:cNvPr>
          <p:cNvPicPr>
            <a:picLocks noRot="1" noChangeAspect="1"/>
          </p:cNvPicPr>
          <p:nvPr>
            <a:videoFile r:link="rId1"/>
          </p:nvPr>
        </p:nvPicPr>
        <p:blipFill>
          <a:blip r:embed="rId3"/>
          <a:stretch>
            <a:fillRect/>
          </a:stretch>
        </p:blipFill>
        <p:spPr>
          <a:xfrm>
            <a:off x="1211146" y="488179"/>
            <a:ext cx="4344973" cy="2454910"/>
          </a:xfrm>
          <a:prstGeom prst="rect">
            <a:avLst/>
          </a:prstGeom>
        </p:spPr>
      </p:pic>
      <p:sp>
        <p:nvSpPr>
          <p:cNvPr id="4" name="TextBox 3">
            <a:extLst>
              <a:ext uri="{FF2B5EF4-FFF2-40B4-BE49-F238E27FC236}">
                <a16:creationId xmlns:a16="http://schemas.microsoft.com/office/drawing/2014/main" id="{DB78E8A6-A6C3-62AC-05CB-4A07B8544364}"/>
              </a:ext>
            </a:extLst>
          </p:cNvPr>
          <p:cNvSpPr txBox="1"/>
          <p:nvPr/>
        </p:nvSpPr>
        <p:spPr>
          <a:xfrm>
            <a:off x="2285579" y="3246857"/>
            <a:ext cx="4587980" cy="369332"/>
          </a:xfrm>
          <a:prstGeom prst="rect">
            <a:avLst/>
          </a:prstGeom>
          <a:noFill/>
        </p:spPr>
        <p:txBody>
          <a:bodyPr wrap="square">
            <a:spAutoFit/>
          </a:bodyPr>
          <a:lstStyle/>
          <a:p>
            <a:endParaRPr lang="en-US"/>
          </a:p>
        </p:txBody>
      </p:sp>
      <p:sp>
        <p:nvSpPr>
          <p:cNvPr id="5" name="TextBox 4">
            <a:extLst>
              <a:ext uri="{FF2B5EF4-FFF2-40B4-BE49-F238E27FC236}">
                <a16:creationId xmlns:a16="http://schemas.microsoft.com/office/drawing/2014/main" id="{9EC695B9-D4AF-2884-38E3-00342E6FCEFB}"/>
              </a:ext>
            </a:extLst>
          </p:cNvPr>
          <p:cNvSpPr txBox="1"/>
          <p:nvPr/>
        </p:nvSpPr>
        <p:spPr>
          <a:xfrm>
            <a:off x="3665169" y="2517123"/>
            <a:ext cx="1828800" cy="1828800"/>
          </a:xfrm>
          <a:prstGeom prst="rect">
            <a:avLst/>
          </a:prstGeom>
          <a:noFill/>
        </p:spPr>
        <p:txBody>
          <a:bodyPr wrap="square" rtlCol="0">
            <a:spAutoFit/>
          </a:bodyPr>
          <a:lstStyle/>
          <a:p>
            <a:pPr algn="l"/>
            <a:endParaRPr lang="en-US"/>
          </a:p>
        </p:txBody>
      </p:sp>
      <p:sp>
        <p:nvSpPr>
          <p:cNvPr id="6" name="TextBox 5">
            <a:extLst>
              <a:ext uri="{FF2B5EF4-FFF2-40B4-BE49-F238E27FC236}">
                <a16:creationId xmlns:a16="http://schemas.microsoft.com/office/drawing/2014/main" id="{B70D5C54-E909-A41A-BBA7-A7E533227FCF}"/>
              </a:ext>
            </a:extLst>
          </p:cNvPr>
          <p:cNvSpPr txBox="1"/>
          <p:nvPr/>
        </p:nvSpPr>
        <p:spPr>
          <a:xfrm>
            <a:off x="1084967" y="3105834"/>
            <a:ext cx="4213707" cy="646331"/>
          </a:xfrm>
          <a:prstGeom prst="rect">
            <a:avLst/>
          </a:prstGeom>
          <a:noFill/>
        </p:spPr>
        <p:txBody>
          <a:bodyPr wrap="square" rtlCol="0">
            <a:spAutoFit/>
          </a:bodyPr>
          <a:lstStyle/>
          <a:p>
            <a:r>
              <a:rPr lang="en-US">
                <a:hlinkClick r:id="rId4"/>
              </a:rPr>
              <a:t>https://</a:t>
            </a:r>
            <a:r>
              <a:rPr lang="en-US" err="1">
                <a:hlinkClick r:id="rId4"/>
              </a:rPr>
              <a:t>youtu.be</a:t>
            </a:r>
            <a:r>
              <a:rPr lang="en-US">
                <a:hlinkClick r:id="rId4"/>
              </a:rPr>
              <a:t>/3hE8eYGVwMU </a:t>
            </a:r>
            <a:endParaRPr lang="en-US"/>
          </a:p>
          <a:p>
            <a:pPr algn="l"/>
            <a:endParaRPr lang="en-US"/>
          </a:p>
        </p:txBody>
      </p:sp>
    </p:spTree>
    <p:extLst>
      <p:ext uri="{BB962C8B-B14F-4D97-AF65-F5344CB8AC3E}">
        <p14:creationId xmlns:p14="http://schemas.microsoft.com/office/powerpoint/2010/main" val="223473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8" name="Straight Connector 7">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19" name="Rectangle 1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extBox 1">
            <a:extLst>
              <a:ext uri="{FF2B5EF4-FFF2-40B4-BE49-F238E27FC236}">
                <a16:creationId xmlns:a16="http://schemas.microsoft.com/office/drawing/2014/main" id="{BE19A836-C641-A1CE-B9A5-DBA7645B1231}"/>
              </a:ext>
            </a:extLst>
          </p:cNvPr>
          <p:cNvSpPr txBox="1"/>
          <p:nvPr/>
        </p:nvSpPr>
        <p:spPr>
          <a:xfrm>
            <a:off x="1000126" y="2160589"/>
            <a:ext cx="6447501" cy="3880773"/>
          </a:xfrm>
          <a:prstGeom prst="rect">
            <a:avLst/>
          </a:prstGeom>
        </p:spPr>
        <p:txBody>
          <a:bodyPr vert="horz" lIns="91440" tIns="45720" rIns="91440" bIns="45720" rtlCol="0">
            <a:normAutofit/>
          </a:bodyPr>
          <a:lstStyle/>
          <a:p>
            <a:pPr>
              <a:spcBef>
                <a:spcPts val="1000"/>
              </a:spcBef>
              <a:buClr>
                <a:schemeClr val="accent1"/>
              </a:buClr>
              <a:buSzPct val="80000"/>
              <a:buFont typeface="Wingdings 3" charset="2"/>
              <a:buChar char=""/>
            </a:pPr>
            <a:r>
              <a:rPr lang="en-US">
                <a:solidFill>
                  <a:schemeClr val="tx1">
                    <a:lumMod val="75000"/>
                    <a:lumOff val="25000"/>
                  </a:schemeClr>
                </a:solidFill>
              </a:rPr>
              <a:t>Now that you understand the importance of positive affirmations, we are going to take a moment to make your own positive affirmations!</a:t>
            </a:r>
          </a:p>
        </p:txBody>
      </p:sp>
      <p:sp>
        <p:nvSpPr>
          <p:cNvPr id="23" name="Isosceles Triangle 2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65339685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8" name="Straight Connector 7">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19" name="Rectangle 18">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336549"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23" name="Straight Connector 22">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2502"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2DB7992-4E83-BB16-1162-B635DCBD8D08}"/>
              </a:ext>
            </a:extLst>
          </p:cNvPr>
          <p:cNvSpPr txBox="1"/>
          <p:nvPr/>
        </p:nvSpPr>
        <p:spPr>
          <a:xfrm>
            <a:off x="3734188" y="1109145"/>
            <a:ext cx="4755762" cy="4603900"/>
          </a:xfrm>
          <a:prstGeom prst="rect">
            <a:avLst/>
          </a:prstGeom>
        </p:spPr>
        <p:txBody>
          <a:bodyPr vert="horz" lIns="91440" tIns="45720" rIns="91440" bIns="45720" rtlCol="0" anchor="ctr">
            <a:normAutofit/>
          </a:bodyPr>
          <a:lstStyle/>
          <a:p>
            <a:pPr>
              <a:spcBef>
                <a:spcPts val="1000"/>
              </a:spcBef>
              <a:buClr>
                <a:schemeClr val="accent1"/>
              </a:buClr>
              <a:buSzPct val="80000"/>
              <a:buFont typeface="Wingdings 3" charset="2"/>
              <a:buChar char=""/>
            </a:pPr>
            <a:r>
              <a:rPr lang="en-US">
                <a:solidFill>
                  <a:schemeClr val="tx1">
                    <a:lumMod val="75000"/>
                    <a:lumOff val="25000"/>
                  </a:schemeClr>
                </a:solidFill>
              </a:rPr>
              <a:t>To begin…</a:t>
            </a:r>
          </a:p>
          <a:p>
            <a:pPr>
              <a:spcBef>
                <a:spcPts val="1000"/>
              </a:spcBef>
              <a:buClr>
                <a:schemeClr val="accent1"/>
              </a:buClr>
              <a:buSzPct val="80000"/>
              <a:buFont typeface="Wingdings 3" charset="2"/>
              <a:buChar char=""/>
            </a:pPr>
            <a:r>
              <a:rPr lang="en-US">
                <a:solidFill>
                  <a:schemeClr val="tx1">
                    <a:lumMod val="75000"/>
                    <a:lumOff val="25000"/>
                  </a:schemeClr>
                </a:solidFill>
              </a:rPr>
              <a:t>Write at least two statements that you know to be true about you.</a:t>
            </a:r>
          </a:p>
        </p:txBody>
      </p:sp>
      <p:sp>
        <p:nvSpPr>
          <p:cNvPr id="25" name="Isosceles Triangle 24">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523104" y="0"/>
            <a:ext cx="631947"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36348497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8" name="Straight Connector 7">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19" name="Rectangle 18">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336549"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23" name="Straight Connector 22">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2502"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F0AABC2-3A58-B5EA-C909-996444445E81}"/>
              </a:ext>
            </a:extLst>
          </p:cNvPr>
          <p:cNvSpPr txBox="1"/>
          <p:nvPr/>
        </p:nvSpPr>
        <p:spPr>
          <a:xfrm>
            <a:off x="3734188" y="1109145"/>
            <a:ext cx="4755762" cy="4603900"/>
          </a:xfrm>
          <a:prstGeom prst="rect">
            <a:avLst/>
          </a:prstGeom>
        </p:spPr>
        <p:txBody>
          <a:bodyPr vert="horz" lIns="91440" tIns="45720" rIns="91440" bIns="45720" rtlCol="0" anchor="ctr">
            <a:normAutofit/>
          </a:bodyPr>
          <a:lstStyle/>
          <a:p>
            <a:pPr>
              <a:spcBef>
                <a:spcPts val="1000"/>
              </a:spcBef>
              <a:buClr>
                <a:schemeClr val="accent1"/>
              </a:buClr>
              <a:buSzPct val="80000"/>
              <a:buFont typeface="Wingdings 3" charset="2"/>
              <a:buChar char=""/>
            </a:pPr>
            <a:r>
              <a:rPr lang="en-US">
                <a:solidFill>
                  <a:schemeClr val="tx1">
                    <a:lumMod val="75000"/>
                    <a:lumOff val="25000"/>
                  </a:schemeClr>
                </a:solidFill>
              </a:rPr>
              <a:t>Next…</a:t>
            </a:r>
          </a:p>
          <a:p>
            <a:pPr>
              <a:spcBef>
                <a:spcPts val="1000"/>
              </a:spcBef>
              <a:buClr>
                <a:schemeClr val="accent1"/>
              </a:buClr>
              <a:buSzPct val="80000"/>
              <a:buFont typeface="Wingdings 3" charset="2"/>
              <a:buChar char=""/>
            </a:pPr>
            <a:r>
              <a:rPr lang="en-US">
                <a:solidFill>
                  <a:schemeClr val="tx1">
                    <a:lumMod val="75000"/>
                    <a:lumOff val="25000"/>
                  </a:schemeClr>
                </a:solidFill>
              </a:rPr>
              <a:t>Write at least two statements you believe to be somewhat true about.</a:t>
            </a:r>
          </a:p>
        </p:txBody>
      </p:sp>
      <p:sp>
        <p:nvSpPr>
          <p:cNvPr id="25" name="Isosceles Triangle 24">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523104" y="0"/>
            <a:ext cx="631947"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20707269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8" name="Straight Connector 7">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19" name="Rectangle 18">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336549"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23" name="Straight Connector 22">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2502"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B915CC2E-7F90-C1E0-AD23-8717CD359A88}"/>
              </a:ext>
            </a:extLst>
          </p:cNvPr>
          <p:cNvSpPr txBox="1"/>
          <p:nvPr/>
        </p:nvSpPr>
        <p:spPr>
          <a:xfrm>
            <a:off x="3734188" y="1109145"/>
            <a:ext cx="4755762" cy="4603900"/>
          </a:xfrm>
          <a:prstGeom prst="rect">
            <a:avLst/>
          </a:prstGeom>
        </p:spPr>
        <p:txBody>
          <a:bodyPr vert="horz" lIns="91440" tIns="45720" rIns="91440" bIns="45720" rtlCol="0" anchor="ctr">
            <a:normAutofit/>
          </a:bodyPr>
          <a:lstStyle/>
          <a:p>
            <a:pPr>
              <a:spcBef>
                <a:spcPts val="1000"/>
              </a:spcBef>
              <a:buClr>
                <a:schemeClr val="accent1"/>
              </a:buClr>
              <a:buSzPct val="80000"/>
              <a:buFont typeface="Wingdings 3" charset="2"/>
              <a:buChar char=""/>
            </a:pPr>
            <a:r>
              <a:rPr lang="en-US">
                <a:solidFill>
                  <a:schemeClr val="tx1">
                    <a:lumMod val="75000"/>
                    <a:lumOff val="25000"/>
                  </a:schemeClr>
                </a:solidFill>
              </a:rPr>
              <a:t>Lastly..</a:t>
            </a:r>
          </a:p>
          <a:p>
            <a:pPr>
              <a:spcBef>
                <a:spcPts val="1000"/>
              </a:spcBef>
              <a:buClr>
                <a:schemeClr val="accent1"/>
              </a:buClr>
              <a:buSzPct val="80000"/>
              <a:buFont typeface="Wingdings 3" charset="2"/>
              <a:buChar char=""/>
            </a:pPr>
            <a:r>
              <a:rPr lang="en-US">
                <a:solidFill>
                  <a:schemeClr val="tx1">
                    <a:lumMod val="75000"/>
                    <a:lumOff val="25000"/>
                  </a:schemeClr>
                </a:solidFill>
              </a:rPr>
              <a:t>Write at least two statements you do not believe to be true but you wish they were. </a:t>
            </a:r>
          </a:p>
        </p:txBody>
      </p:sp>
      <p:sp>
        <p:nvSpPr>
          <p:cNvPr id="25" name="Isosceles Triangle 24">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523104" y="0"/>
            <a:ext cx="631947"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76770661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8" name="Straight Connector 7">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cxnSp>
        <p:nvCxnSpPr>
          <p:cNvPr id="19" name="Straight Connector 18">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F4FCD3BF-F686-F9B7-3375-073E36B7FE77}"/>
              </a:ext>
            </a:extLst>
          </p:cNvPr>
          <p:cNvSpPr txBox="1"/>
          <p:nvPr/>
        </p:nvSpPr>
        <p:spPr>
          <a:xfrm>
            <a:off x="3490721" y="816638"/>
            <a:ext cx="3464779" cy="5224724"/>
          </a:xfrm>
          <a:prstGeom prst="rect">
            <a:avLst/>
          </a:prstGeom>
        </p:spPr>
        <p:txBody>
          <a:bodyPr vert="horz" lIns="91440" tIns="45720" rIns="91440" bIns="45720" rtlCol="0" anchor="ctr">
            <a:normAutofit/>
          </a:bodyPr>
          <a:lstStyle/>
          <a:p>
            <a:pPr>
              <a:spcBef>
                <a:spcPts val="1000"/>
              </a:spcBef>
              <a:buClr>
                <a:schemeClr val="accent1"/>
              </a:buClr>
              <a:buSzPct val="80000"/>
              <a:buFont typeface="Wingdings 3" charset="2"/>
              <a:buChar char=""/>
            </a:pPr>
            <a:r>
              <a:rPr lang="en-US">
                <a:solidFill>
                  <a:schemeClr val="tx1">
                    <a:lumMod val="75000"/>
                    <a:lumOff val="25000"/>
                  </a:schemeClr>
                </a:solidFill>
              </a:rPr>
              <a:t>Because positive affirmations are so important I want you to keep this list safe and read it to your self everyday! </a:t>
            </a:r>
          </a:p>
          <a:p>
            <a:pPr>
              <a:spcBef>
                <a:spcPts val="1000"/>
              </a:spcBef>
              <a:buClr>
                <a:schemeClr val="accent1"/>
              </a:buClr>
              <a:buSzPct val="80000"/>
              <a:buFont typeface="Wingdings 3" charset="2"/>
              <a:buChar char=""/>
            </a:pPr>
            <a:r>
              <a:rPr lang="en-US">
                <a:solidFill>
                  <a:schemeClr val="tx1">
                    <a:lumMod val="75000"/>
                    <a:lumOff val="25000"/>
                  </a:schemeClr>
                </a:solidFill>
              </a:rPr>
              <a:t>Write them in your journal</a:t>
            </a:r>
          </a:p>
          <a:p>
            <a:pPr>
              <a:spcBef>
                <a:spcPts val="1000"/>
              </a:spcBef>
              <a:buClr>
                <a:schemeClr val="accent1"/>
              </a:buClr>
              <a:buSzPct val="80000"/>
              <a:buFont typeface="Wingdings 3" charset="2"/>
              <a:buChar char=""/>
            </a:pPr>
            <a:r>
              <a:rPr lang="en-US">
                <a:solidFill>
                  <a:schemeClr val="tx1">
                    <a:lumMod val="75000"/>
                    <a:lumOff val="25000"/>
                  </a:schemeClr>
                </a:solidFill>
              </a:rPr>
              <a:t>Write them on a postcard and stick it to your mirror</a:t>
            </a:r>
          </a:p>
          <a:p>
            <a:pPr>
              <a:spcBef>
                <a:spcPts val="1000"/>
              </a:spcBef>
              <a:buClr>
                <a:schemeClr val="accent1"/>
              </a:buClr>
              <a:buSzPct val="80000"/>
              <a:buFont typeface="Wingdings 3" charset="2"/>
              <a:buChar char=""/>
            </a:pPr>
            <a:r>
              <a:rPr lang="en-US">
                <a:solidFill>
                  <a:schemeClr val="tx1">
                    <a:lumMod val="75000"/>
                    <a:lumOff val="25000"/>
                  </a:schemeClr>
                </a:solidFill>
              </a:rPr>
              <a:t>Just put it somewhere you will read it everyday!</a:t>
            </a:r>
          </a:p>
        </p:txBody>
      </p:sp>
    </p:spTree>
    <p:extLst>
      <p:ext uri="{BB962C8B-B14F-4D97-AF65-F5344CB8AC3E}">
        <p14:creationId xmlns:p14="http://schemas.microsoft.com/office/powerpoint/2010/main" val="24646749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8" name="Straight Connector 7">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19" name="Rectangle 1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extBox 1">
            <a:extLst>
              <a:ext uri="{FF2B5EF4-FFF2-40B4-BE49-F238E27FC236}">
                <a16:creationId xmlns:a16="http://schemas.microsoft.com/office/drawing/2014/main" id="{05A4DA58-67D8-6163-2428-3D57EF75C125}"/>
              </a:ext>
            </a:extLst>
          </p:cNvPr>
          <p:cNvSpPr txBox="1"/>
          <p:nvPr/>
        </p:nvSpPr>
        <p:spPr>
          <a:xfrm>
            <a:off x="1000126" y="2160589"/>
            <a:ext cx="6447501" cy="3880773"/>
          </a:xfrm>
          <a:prstGeom prst="rect">
            <a:avLst/>
          </a:prstGeom>
        </p:spPr>
        <p:txBody>
          <a:bodyPr vert="horz" lIns="91440" tIns="45720" rIns="91440" bIns="45720" rtlCol="0">
            <a:normAutofit/>
          </a:bodyPr>
          <a:lstStyle/>
          <a:p>
            <a:pPr>
              <a:spcBef>
                <a:spcPts val="1000"/>
              </a:spcBef>
              <a:buClr>
                <a:schemeClr val="accent1"/>
              </a:buClr>
              <a:buSzPct val="80000"/>
              <a:buFont typeface="Wingdings 3" charset="2"/>
              <a:buChar char=""/>
            </a:pPr>
            <a:r>
              <a:rPr lang="en-US">
                <a:solidFill>
                  <a:schemeClr val="tx1">
                    <a:lumMod val="75000"/>
                    <a:lumOff val="25000"/>
                  </a:schemeClr>
                </a:solidFill>
              </a:rPr>
              <a:t>In America, the most common causes of stress are related to money, work, and family. </a:t>
            </a:r>
          </a:p>
          <a:p>
            <a:pPr>
              <a:spcBef>
                <a:spcPts val="1000"/>
              </a:spcBef>
              <a:buClr>
                <a:schemeClr val="accent1"/>
              </a:buClr>
              <a:buSzPct val="80000"/>
              <a:buFont typeface="Wingdings 3" charset="2"/>
              <a:buChar char=""/>
            </a:pPr>
            <a:r>
              <a:rPr lang="en-US">
                <a:solidFill>
                  <a:schemeClr val="tx1">
                    <a:lumMod val="75000"/>
                    <a:lumOff val="25000"/>
                  </a:schemeClr>
                </a:solidFill>
              </a:rPr>
              <a:t>More woman report being stressed than men and twice as many woman than men are likely to be diagnosed with an anxiety disorder </a:t>
            </a:r>
          </a:p>
        </p:txBody>
      </p:sp>
      <p:sp>
        <p:nvSpPr>
          <p:cNvPr id="23" name="Isosceles Triangle 2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76357311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10BE40E3-5550-4CDD-B4FD-387C33EBF1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9" name="Straight Connector 8">
              <a:extLst>
                <a:ext uri="{FF2B5EF4-FFF2-40B4-BE49-F238E27FC236}">
                  <a16:creationId xmlns:a16="http://schemas.microsoft.com/office/drawing/2014/main" id="{71A6B738-E50C-4653-B343-B9D6A5EA277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498768D6-B28C-40A3-B381-39306F5816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B27C15B9-7795-4321-AB30-DF1DEF65C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578EC957-1F3F-4C00-B023-C8725C217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3D642632-BBD5-46D6-A91D-9B2BF6821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BF9D518D-AFF5-4DE2-AEE2-0EC15479A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14EF979B-B00D-460C-BD56-7EEAFB7E0F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3E40F9A1-6B82-400F-9397-26D1D36F1F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2EF7DDF1-FF86-4CA4-B08B-8939557EBD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6D7C1F89-72B2-4FDC-B9E2-04F52D5C5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extBox 1">
            <a:extLst>
              <a:ext uri="{FF2B5EF4-FFF2-40B4-BE49-F238E27FC236}">
                <a16:creationId xmlns:a16="http://schemas.microsoft.com/office/drawing/2014/main" id="{97087877-C9E5-DF2F-2020-5417346EAFD1}"/>
              </a:ext>
            </a:extLst>
          </p:cNvPr>
          <p:cNvSpPr txBox="1"/>
          <p:nvPr/>
        </p:nvSpPr>
        <p:spPr>
          <a:xfrm>
            <a:off x="3907172" y="2160589"/>
            <a:ext cx="3048329" cy="3880773"/>
          </a:xfrm>
          <a:prstGeom prst="rect">
            <a:avLst/>
          </a:prstGeom>
        </p:spPr>
        <p:txBody>
          <a:bodyPr vert="horz" lIns="91440" tIns="45720" rIns="91440" bIns="45720" rtlCol="0">
            <a:normAutofit/>
          </a:bodyPr>
          <a:lstStyle/>
          <a:p>
            <a:pPr>
              <a:spcBef>
                <a:spcPts val="1000"/>
              </a:spcBef>
              <a:buClr>
                <a:schemeClr val="accent1"/>
              </a:buClr>
              <a:buSzPct val="80000"/>
              <a:buFont typeface="Wingdings 3" charset="2"/>
              <a:buChar char=""/>
            </a:pPr>
            <a:r>
              <a:rPr lang="en-US">
                <a:solidFill>
                  <a:schemeClr val="tx1">
                    <a:lumMod val="75000"/>
                    <a:lumOff val="25000"/>
                  </a:schemeClr>
                </a:solidFill>
              </a:rPr>
              <a:t>One last thing I would like to share…</a:t>
            </a:r>
          </a:p>
          <a:p>
            <a:pPr>
              <a:spcBef>
                <a:spcPts val="1000"/>
              </a:spcBef>
              <a:buClr>
                <a:schemeClr val="accent1"/>
              </a:buClr>
              <a:buSzPct val="80000"/>
              <a:buFont typeface="Wingdings 3" charset="2"/>
              <a:buChar char=""/>
            </a:pPr>
            <a:r>
              <a:rPr lang="en-US">
                <a:solidFill>
                  <a:schemeClr val="tx1">
                    <a:lumMod val="75000"/>
                    <a:lumOff val="25000"/>
                  </a:schemeClr>
                </a:solidFill>
              </a:rPr>
              <a:t>A coping mechanism </a:t>
            </a:r>
          </a:p>
        </p:txBody>
      </p:sp>
      <p:pic>
        <p:nvPicPr>
          <p:cNvPr id="4" name="Picture 3" descr="Gear with compass turning gears without">
            <a:extLst>
              <a:ext uri="{FF2B5EF4-FFF2-40B4-BE49-F238E27FC236}">
                <a16:creationId xmlns:a16="http://schemas.microsoft.com/office/drawing/2014/main" id="{547A7BDF-B521-B629-6470-03A76D4938B4}"/>
              </a:ext>
            </a:extLst>
          </p:cNvPr>
          <p:cNvPicPr>
            <a:picLocks noChangeAspect="1"/>
          </p:cNvPicPr>
          <p:nvPr/>
        </p:nvPicPr>
        <p:blipFill rotWithShape="1">
          <a:blip r:embed="rId2"/>
          <a:srcRect l="35189" r="25428" b="-2"/>
          <a:stretch/>
        </p:blipFill>
        <p:spPr>
          <a:xfrm>
            <a:off x="20" y="-1"/>
            <a:ext cx="404620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20" name="Isosceles Triangle 19">
            <a:extLst>
              <a:ext uri="{FF2B5EF4-FFF2-40B4-BE49-F238E27FC236}">
                <a16:creationId xmlns:a16="http://schemas.microsoft.com/office/drawing/2014/main" id="{3BCB5F6A-9EB0-40B0-9D13-3023E9A20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65631793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8" name="Straight Connector 7">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19" name="Rectangle 1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extBox 1">
            <a:extLst>
              <a:ext uri="{FF2B5EF4-FFF2-40B4-BE49-F238E27FC236}">
                <a16:creationId xmlns:a16="http://schemas.microsoft.com/office/drawing/2014/main" id="{BEA71838-7082-578C-82E6-952E8F9CDF68}"/>
              </a:ext>
            </a:extLst>
          </p:cNvPr>
          <p:cNvSpPr txBox="1"/>
          <p:nvPr/>
        </p:nvSpPr>
        <p:spPr>
          <a:xfrm>
            <a:off x="1000126" y="2160589"/>
            <a:ext cx="6447501" cy="3880773"/>
          </a:xfrm>
          <a:prstGeom prst="rect">
            <a:avLst/>
          </a:prstGeom>
        </p:spPr>
        <p:txBody>
          <a:bodyPr vert="horz" lIns="91440" tIns="45720" rIns="91440" bIns="45720" rtlCol="0">
            <a:normAutofit/>
          </a:bodyPr>
          <a:lstStyle/>
          <a:p>
            <a:pPr>
              <a:spcBef>
                <a:spcPts val="1000"/>
              </a:spcBef>
              <a:buClr>
                <a:schemeClr val="accent1"/>
              </a:buClr>
              <a:buSzPct val="80000"/>
              <a:buFont typeface="Wingdings 3" charset="2"/>
              <a:buChar char=""/>
            </a:pPr>
            <a:r>
              <a:rPr lang="en-US">
                <a:solidFill>
                  <a:schemeClr val="tx1">
                    <a:lumMod val="75000"/>
                    <a:lumOff val="25000"/>
                  </a:schemeClr>
                </a:solidFill>
              </a:rPr>
              <a:t>Sometimes we become so riddled with racing thoughts and different emotions we constantly feel on edge and our anxiety is high </a:t>
            </a:r>
          </a:p>
        </p:txBody>
      </p:sp>
      <p:sp>
        <p:nvSpPr>
          <p:cNvPr id="23" name="Isosceles Triangle 2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5705070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10BE40E3-5550-4CDD-B4FD-387C33EBF1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9" name="Straight Connector 8">
              <a:extLst>
                <a:ext uri="{FF2B5EF4-FFF2-40B4-BE49-F238E27FC236}">
                  <a16:creationId xmlns:a16="http://schemas.microsoft.com/office/drawing/2014/main" id="{71A6B738-E50C-4653-B343-B9D6A5EA277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498768D6-B28C-40A3-B381-39306F5816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B27C15B9-7795-4321-AB30-DF1DEF65C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578EC957-1F3F-4C00-B023-C8725C217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3D642632-BBD5-46D6-A91D-9B2BF6821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BF9D518D-AFF5-4DE2-AEE2-0EC15479A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14EF979B-B00D-460C-BD56-7EEAFB7E0F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3E40F9A1-6B82-400F-9397-26D1D36F1F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2EF7DDF1-FF86-4CA4-B08B-8939557EBD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6D7C1F89-72B2-4FDC-B9E2-04F52D5C5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extBox 1">
            <a:extLst>
              <a:ext uri="{FF2B5EF4-FFF2-40B4-BE49-F238E27FC236}">
                <a16:creationId xmlns:a16="http://schemas.microsoft.com/office/drawing/2014/main" id="{D180B85E-9795-8CBC-ED3F-8B58809C8706}"/>
              </a:ext>
            </a:extLst>
          </p:cNvPr>
          <p:cNvSpPr txBox="1"/>
          <p:nvPr/>
        </p:nvSpPr>
        <p:spPr>
          <a:xfrm>
            <a:off x="3907172" y="2160589"/>
            <a:ext cx="3048329" cy="3880773"/>
          </a:xfrm>
          <a:prstGeom prst="rect">
            <a:avLst/>
          </a:prstGeom>
        </p:spPr>
        <p:txBody>
          <a:bodyPr vert="horz" lIns="91440" tIns="45720" rIns="91440" bIns="45720" rtlCol="0">
            <a:normAutofit/>
          </a:bodyPr>
          <a:lstStyle/>
          <a:p>
            <a:pPr>
              <a:spcBef>
                <a:spcPts val="1000"/>
              </a:spcBef>
              <a:buClr>
                <a:schemeClr val="accent1"/>
              </a:buClr>
              <a:buSzPct val="80000"/>
              <a:buFont typeface="Wingdings 3" charset="2"/>
              <a:buChar char=""/>
            </a:pPr>
            <a:r>
              <a:rPr lang="en-US">
                <a:solidFill>
                  <a:schemeClr val="tx1">
                    <a:lumMod val="75000"/>
                    <a:lumOff val="25000"/>
                  </a:schemeClr>
                </a:solidFill>
              </a:rPr>
              <a:t>Something we can use to calm our anxiety’s is mindfulness meditation </a:t>
            </a:r>
          </a:p>
          <a:p>
            <a:pPr>
              <a:spcBef>
                <a:spcPts val="1000"/>
              </a:spcBef>
              <a:buClr>
                <a:schemeClr val="accent1"/>
              </a:buClr>
              <a:buSzPct val="80000"/>
              <a:buFont typeface="Wingdings 3" charset="2"/>
              <a:buChar char=""/>
            </a:pPr>
            <a:endParaRPr lang="en-US">
              <a:solidFill>
                <a:schemeClr val="tx1">
                  <a:lumMod val="75000"/>
                  <a:lumOff val="25000"/>
                </a:schemeClr>
              </a:solidFill>
            </a:endParaRPr>
          </a:p>
        </p:txBody>
      </p:sp>
      <p:pic>
        <p:nvPicPr>
          <p:cNvPr id="4" name="Picture 3" descr="A Buddha figurine with a person sitting on the background holding a beaded necklace">
            <a:extLst>
              <a:ext uri="{FF2B5EF4-FFF2-40B4-BE49-F238E27FC236}">
                <a16:creationId xmlns:a16="http://schemas.microsoft.com/office/drawing/2014/main" id="{473E79F8-3498-7F19-6118-0BE6C8B571E5}"/>
              </a:ext>
            </a:extLst>
          </p:cNvPr>
          <p:cNvPicPr>
            <a:picLocks noChangeAspect="1"/>
          </p:cNvPicPr>
          <p:nvPr/>
        </p:nvPicPr>
        <p:blipFill rotWithShape="1">
          <a:blip r:embed="rId2"/>
          <a:srcRect l="27875" r="27875"/>
          <a:stretch/>
        </p:blipFill>
        <p:spPr>
          <a:xfrm>
            <a:off x="20" y="-1"/>
            <a:ext cx="404620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20" name="Isosceles Triangle 19">
            <a:extLst>
              <a:ext uri="{FF2B5EF4-FFF2-40B4-BE49-F238E27FC236}">
                <a16:creationId xmlns:a16="http://schemas.microsoft.com/office/drawing/2014/main" id="{3BCB5F6A-9EB0-40B0-9D13-3023E9A20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31636647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 Media 1" title="Mindfulness meditation: How it works and why it's so popular">
            <a:hlinkClick r:id="" action="ppaction://media"/>
            <a:extLst>
              <a:ext uri="{FF2B5EF4-FFF2-40B4-BE49-F238E27FC236}">
                <a16:creationId xmlns:a16="http://schemas.microsoft.com/office/drawing/2014/main" id="{DB5BACA2-BEBC-673D-8AF3-E4B9CFD875C4}"/>
              </a:ext>
            </a:extLst>
          </p:cNvPr>
          <p:cNvPicPr>
            <a:picLocks noRot="1" noChangeAspect="1"/>
          </p:cNvPicPr>
          <p:nvPr>
            <a:videoFile r:link="rId1"/>
          </p:nvPr>
        </p:nvPicPr>
        <p:blipFill>
          <a:blip r:embed="rId3"/>
          <a:stretch>
            <a:fillRect/>
          </a:stretch>
        </p:blipFill>
        <p:spPr>
          <a:xfrm>
            <a:off x="2124384" y="992378"/>
            <a:ext cx="4895232" cy="2765806"/>
          </a:xfrm>
          <a:prstGeom prst="rect">
            <a:avLst/>
          </a:prstGeom>
        </p:spPr>
      </p:pic>
      <p:sp>
        <p:nvSpPr>
          <p:cNvPr id="4" name="TextBox 3">
            <a:extLst>
              <a:ext uri="{FF2B5EF4-FFF2-40B4-BE49-F238E27FC236}">
                <a16:creationId xmlns:a16="http://schemas.microsoft.com/office/drawing/2014/main" id="{EFB6EA84-9487-4A1C-D8D9-9DA3B2D7C930}"/>
              </a:ext>
            </a:extLst>
          </p:cNvPr>
          <p:cNvSpPr txBox="1"/>
          <p:nvPr/>
        </p:nvSpPr>
        <p:spPr>
          <a:xfrm>
            <a:off x="2124384" y="502920"/>
            <a:ext cx="4724472" cy="646331"/>
          </a:xfrm>
          <a:prstGeom prst="rect">
            <a:avLst/>
          </a:prstGeom>
          <a:noFill/>
        </p:spPr>
        <p:txBody>
          <a:bodyPr wrap="square" rtlCol="0">
            <a:spAutoFit/>
          </a:bodyPr>
          <a:lstStyle/>
          <a:p>
            <a:r>
              <a:rPr lang="en-US"/>
              <a:t>What is mindfulness mediation?</a:t>
            </a:r>
          </a:p>
          <a:p>
            <a:endParaRPr lang="en-US"/>
          </a:p>
        </p:txBody>
      </p:sp>
      <p:sp>
        <p:nvSpPr>
          <p:cNvPr id="5" name="TextBox 4">
            <a:hlinkClick r:id="rId4" invalidUrl="https://youtu.be/g7yFvd7_KVw"/>
            <a:extLst>
              <a:ext uri="{FF2B5EF4-FFF2-40B4-BE49-F238E27FC236}">
                <a16:creationId xmlns:a16="http://schemas.microsoft.com/office/drawing/2014/main" id="{54ED656D-EF89-C9FE-F5B2-6FECC09F9E53}"/>
              </a:ext>
            </a:extLst>
          </p:cNvPr>
          <p:cNvSpPr txBox="1"/>
          <p:nvPr/>
        </p:nvSpPr>
        <p:spPr>
          <a:xfrm>
            <a:off x="1991208" y="4003810"/>
            <a:ext cx="4587980" cy="369332"/>
          </a:xfrm>
          <a:prstGeom prst="rect">
            <a:avLst/>
          </a:prstGeom>
          <a:noFill/>
        </p:spPr>
        <p:txBody>
          <a:bodyPr wrap="square">
            <a:spAutoFit/>
          </a:bodyPr>
          <a:lstStyle/>
          <a:p>
            <a:r>
              <a:rPr lang="en-US">
                <a:hlinkClick r:id="rId4"/>
              </a:rPr>
              <a:t>https://</a:t>
            </a:r>
            <a:r>
              <a:rPr lang="en-US" err="1">
                <a:hlinkClick r:id="rId4"/>
              </a:rPr>
              <a:t>youtu.be</a:t>
            </a:r>
            <a:r>
              <a:rPr lang="en-US">
                <a:hlinkClick r:id="rId4"/>
              </a:rPr>
              <a:t>/</a:t>
            </a:r>
            <a:r>
              <a:rPr lang="en-US" err="1">
                <a:hlinkClick r:id="rId4"/>
              </a:rPr>
              <a:t>g7yFvd7_KVw</a:t>
            </a:r>
            <a:endParaRPr lang="en-US"/>
          </a:p>
        </p:txBody>
      </p:sp>
    </p:spTree>
    <p:extLst>
      <p:ext uri="{BB962C8B-B14F-4D97-AF65-F5344CB8AC3E}">
        <p14:creationId xmlns:p14="http://schemas.microsoft.com/office/powerpoint/2010/main" val="42608111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8" name="Straight Connector 7">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19" name="Rectangle 18">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Rectangle 20">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Isosceles Triangle 34">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 name="Freeform: Shape 36">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Box 1">
            <a:extLst>
              <a:ext uri="{FF2B5EF4-FFF2-40B4-BE49-F238E27FC236}">
                <a16:creationId xmlns:a16="http://schemas.microsoft.com/office/drawing/2014/main" id="{B92C34D8-3CD1-201D-9962-32990B47E033}"/>
              </a:ext>
            </a:extLst>
          </p:cNvPr>
          <p:cNvSpPr txBox="1"/>
          <p:nvPr/>
        </p:nvSpPr>
        <p:spPr>
          <a:xfrm>
            <a:off x="4587063" y="609601"/>
            <a:ext cx="4133472" cy="5175624"/>
          </a:xfrm>
          <a:prstGeom prst="rect">
            <a:avLst/>
          </a:prstGeom>
        </p:spPr>
        <p:txBody>
          <a:bodyPr vert="horz" lIns="91440" tIns="45720" rIns="91440" bIns="45720" rtlCol="0" anchor="ctr">
            <a:normAutofit/>
          </a:bodyPr>
          <a:lstStyle/>
          <a:p>
            <a:pPr>
              <a:lnSpc>
                <a:spcPct val="90000"/>
              </a:lnSpc>
              <a:spcBef>
                <a:spcPts val="1000"/>
              </a:spcBef>
              <a:buClr>
                <a:schemeClr val="accent1"/>
              </a:buClr>
              <a:buSzPct val="80000"/>
              <a:buFont typeface="Wingdings 3" charset="2"/>
              <a:buChar char=""/>
            </a:pPr>
            <a:r>
              <a:rPr lang="en-US" sz="1700">
                <a:solidFill>
                  <a:srgbClr val="FFFFFF"/>
                </a:solidFill>
              </a:rPr>
              <a:t>Now I know what you are thinking…</a:t>
            </a:r>
          </a:p>
          <a:p>
            <a:pPr>
              <a:lnSpc>
                <a:spcPct val="90000"/>
              </a:lnSpc>
              <a:spcBef>
                <a:spcPts val="1000"/>
              </a:spcBef>
              <a:buClr>
                <a:schemeClr val="accent1"/>
              </a:buClr>
              <a:buSzPct val="80000"/>
              <a:buFont typeface="Wingdings 3" charset="2"/>
              <a:buChar char=""/>
            </a:pPr>
            <a:r>
              <a:rPr lang="en-US" sz="1700">
                <a:solidFill>
                  <a:srgbClr val="FFFFFF"/>
                </a:solidFill>
              </a:rPr>
              <a:t>I can’t meditate because I can’t sit still long enough, I can’t keep my brain quiet enough, I am too anxious to sit through a meditation….</a:t>
            </a:r>
          </a:p>
          <a:p>
            <a:pPr>
              <a:lnSpc>
                <a:spcPct val="90000"/>
              </a:lnSpc>
              <a:spcBef>
                <a:spcPts val="1000"/>
              </a:spcBef>
              <a:buClr>
                <a:schemeClr val="accent1"/>
              </a:buClr>
              <a:buSzPct val="80000"/>
              <a:buFont typeface="Wingdings 3" charset="2"/>
              <a:buChar char=""/>
            </a:pPr>
            <a:r>
              <a:rPr lang="en-US" sz="1700">
                <a:solidFill>
                  <a:srgbClr val="FFFFFF"/>
                </a:solidFill>
              </a:rPr>
              <a:t>Trust me…</a:t>
            </a:r>
          </a:p>
          <a:p>
            <a:pPr>
              <a:lnSpc>
                <a:spcPct val="90000"/>
              </a:lnSpc>
              <a:spcBef>
                <a:spcPts val="1000"/>
              </a:spcBef>
              <a:buClr>
                <a:schemeClr val="accent1"/>
              </a:buClr>
              <a:buSzPct val="80000"/>
              <a:buFont typeface="Wingdings 3" charset="2"/>
              <a:buChar char=""/>
            </a:pPr>
            <a:r>
              <a:rPr lang="en-US" sz="1700">
                <a:solidFill>
                  <a:srgbClr val="FFFFFF"/>
                </a:solidFill>
              </a:rPr>
              <a:t>These were the exact feelings I had too!</a:t>
            </a:r>
          </a:p>
          <a:p>
            <a:pPr>
              <a:lnSpc>
                <a:spcPct val="90000"/>
              </a:lnSpc>
              <a:spcBef>
                <a:spcPts val="1000"/>
              </a:spcBef>
              <a:buClr>
                <a:schemeClr val="accent1"/>
              </a:buClr>
              <a:buSzPct val="80000"/>
              <a:buFont typeface="Wingdings 3" charset="2"/>
              <a:buChar char=""/>
            </a:pPr>
            <a:r>
              <a:rPr lang="en-US" sz="1700">
                <a:solidFill>
                  <a:srgbClr val="FFFFFF"/>
                </a:solidFill>
              </a:rPr>
              <a:t>And at times in the beginning it is hard to sit still or quiet my mind</a:t>
            </a:r>
          </a:p>
          <a:p>
            <a:pPr>
              <a:lnSpc>
                <a:spcPct val="90000"/>
              </a:lnSpc>
              <a:spcBef>
                <a:spcPts val="1000"/>
              </a:spcBef>
              <a:buClr>
                <a:schemeClr val="accent1"/>
              </a:buClr>
              <a:buSzPct val="80000"/>
              <a:buFont typeface="Wingdings 3" charset="2"/>
              <a:buChar char=""/>
            </a:pPr>
            <a:r>
              <a:rPr lang="en-US" sz="1700">
                <a:solidFill>
                  <a:srgbClr val="FFFFFF"/>
                </a:solidFill>
              </a:rPr>
              <a:t>But it does become easier</a:t>
            </a:r>
          </a:p>
          <a:p>
            <a:pPr>
              <a:lnSpc>
                <a:spcPct val="90000"/>
              </a:lnSpc>
              <a:spcBef>
                <a:spcPts val="1000"/>
              </a:spcBef>
              <a:buClr>
                <a:schemeClr val="accent1"/>
              </a:buClr>
              <a:buSzPct val="80000"/>
              <a:buFont typeface="Wingdings 3" charset="2"/>
              <a:buChar char=""/>
            </a:pPr>
            <a:r>
              <a:rPr lang="en-US" sz="1700">
                <a:solidFill>
                  <a:srgbClr val="FFFFFF"/>
                </a:solidFill>
              </a:rPr>
              <a:t>And it has been such a great addition to my days! </a:t>
            </a:r>
          </a:p>
          <a:p>
            <a:pPr>
              <a:lnSpc>
                <a:spcPct val="90000"/>
              </a:lnSpc>
              <a:spcBef>
                <a:spcPts val="1000"/>
              </a:spcBef>
              <a:buClr>
                <a:schemeClr val="accent1"/>
              </a:buClr>
              <a:buSzPct val="80000"/>
              <a:buFont typeface="Wingdings 3" charset="2"/>
              <a:buChar char=""/>
            </a:pPr>
            <a:r>
              <a:rPr lang="en-US" sz="1700">
                <a:solidFill>
                  <a:srgbClr val="FFFFFF"/>
                </a:solidFill>
              </a:rPr>
              <a:t>This has become something I look forward to every morning as a way to get in touch with my intentions for the day </a:t>
            </a:r>
          </a:p>
        </p:txBody>
      </p:sp>
    </p:spTree>
    <p:extLst>
      <p:ext uri="{BB962C8B-B14F-4D97-AF65-F5344CB8AC3E}">
        <p14:creationId xmlns:p14="http://schemas.microsoft.com/office/powerpoint/2010/main" val="320218023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434BF39-B09C-E0F0-EBAE-A14A1FEFCDB3}"/>
              </a:ext>
            </a:extLst>
          </p:cNvPr>
          <p:cNvSpPr txBox="1"/>
          <p:nvPr/>
        </p:nvSpPr>
        <p:spPr>
          <a:xfrm>
            <a:off x="813816" y="941832"/>
            <a:ext cx="3547872" cy="923330"/>
          </a:xfrm>
          <a:prstGeom prst="rect">
            <a:avLst/>
          </a:prstGeom>
          <a:noFill/>
        </p:spPr>
        <p:txBody>
          <a:bodyPr wrap="square" rtlCol="0">
            <a:spAutoFit/>
          </a:bodyPr>
          <a:lstStyle/>
          <a:p>
            <a:r>
              <a:rPr lang="en-US"/>
              <a:t>Lets practice a short one together.</a:t>
            </a:r>
          </a:p>
          <a:p>
            <a:r>
              <a:rPr lang="en-US"/>
              <a:t>I promise you wont regret it! </a:t>
            </a:r>
          </a:p>
        </p:txBody>
      </p:sp>
      <p:pic>
        <p:nvPicPr>
          <p:cNvPr id="3" name="Online Media 2" title="Mindfulness Meditation to help Relieve Anxiety and Stress">
            <a:hlinkClick r:id="" action="ppaction://media"/>
            <a:extLst>
              <a:ext uri="{FF2B5EF4-FFF2-40B4-BE49-F238E27FC236}">
                <a16:creationId xmlns:a16="http://schemas.microsoft.com/office/drawing/2014/main" id="{69885071-2F4F-457B-9BDA-198A29A7BECB}"/>
              </a:ext>
            </a:extLst>
          </p:cNvPr>
          <p:cNvPicPr>
            <a:picLocks noRot="1" noChangeAspect="1"/>
          </p:cNvPicPr>
          <p:nvPr>
            <a:videoFile r:link="rId1"/>
          </p:nvPr>
        </p:nvPicPr>
        <p:blipFill>
          <a:blip r:embed="rId3"/>
          <a:stretch>
            <a:fillRect/>
          </a:stretch>
        </p:blipFill>
        <p:spPr>
          <a:xfrm>
            <a:off x="3302000" y="2476500"/>
            <a:ext cx="2540000" cy="1905000"/>
          </a:xfrm>
          <a:prstGeom prst="rect">
            <a:avLst/>
          </a:prstGeom>
        </p:spPr>
      </p:pic>
      <p:sp>
        <p:nvSpPr>
          <p:cNvPr id="5" name="TextBox 4">
            <a:hlinkClick r:id="rId4" invalidUrl="https://youtu.be/Fpiw2hH-dlc"/>
            <a:extLst>
              <a:ext uri="{FF2B5EF4-FFF2-40B4-BE49-F238E27FC236}">
                <a16:creationId xmlns:a16="http://schemas.microsoft.com/office/drawing/2014/main" id="{145239C8-E5A0-7345-09F4-D3A9BB49D652}"/>
              </a:ext>
            </a:extLst>
          </p:cNvPr>
          <p:cNvSpPr txBox="1"/>
          <p:nvPr/>
        </p:nvSpPr>
        <p:spPr>
          <a:xfrm>
            <a:off x="2142599" y="4928976"/>
            <a:ext cx="4587980" cy="369332"/>
          </a:xfrm>
          <a:prstGeom prst="rect">
            <a:avLst/>
          </a:prstGeom>
          <a:noFill/>
        </p:spPr>
        <p:txBody>
          <a:bodyPr wrap="square">
            <a:spAutoFit/>
          </a:bodyPr>
          <a:lstStyle/>
          <a:p>
            <a:r>
              <a:rPr lang="en-US">
                <a:hlinkClick r:id="rId4"/>
              </a:rPr>
              <a:t>https://</a:t>
            </a:r>
            <a:r>
              <a:rPr lang="en-US" err="1">
                <a:hlinkClick r:id="rId4"/>
              </a:rPr>
              <a:t>youtu.be</a:t>
            </a:r>
            <a:r>
              <a:rPr lang="en-US">
                <a:hlinkClick r:id="rId4"/>
              </a:rPr>
              <a:t>/</a:t>
            </a:r>
            <a:r>
              <a:rPr lang="en-US" err="1">
                <a:hlinkClick r:id="rId4"/>
              </a:rPr>
              <a:t>Fpiw2hH-dlc</a:t>
            </a:r>
            <a:endParaRPr lang="en-US"/>
          </a:p>
        </p:txBody>
      </p:sp>
    </p:spTree>
    <p:extLst>
      <p:ext uri="{BB962C8B-B14F-4D97-AF65-F5344CB8AC3E}">
        <p14:creationId xmlns:p14="http://schemas.microsoft.com/office/powerpoint/2010/main" val="30542047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10BE40E3-5550-4CDD-B4FD-387C33EBF1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9" name="Straight Connector 8">
              <a:extLst>
                <a:ext uri="{FF2B5EF4-FFF2-40B4-BE49-F238E27FC236}">
                  <a16:creationId xmlns:a16="http://schemas.microsoft.com/office/drawing/2014/main" id="{71A6B738-E50C-4653-B343-B9D6A5EA277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498768D6-B28C-40A3-B381-39306F5816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B27C15B9-7795-4321-AB30-DF1DEF65C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578EC957-1F3F-4C00-B023-C8725C217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3D642632-BBD5-46D6-A91D-9B2BF6821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BF9D518D-AFF5-4DE2-AEE2-0EC15479A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14EF979B-B00D-460C-BD56-7EEAFB7E0F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3E40F9A1-6B82-400F-9397-26D1D36F1F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2EF7DDF1-FF86-4CA4-B08B-8939557EBD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6D7C1F89-72B2-4FDC-B9E2-04F52D5C5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extBox 1">
            <a:extLst>
              <a:ext uri="{FF2B5EF4-FFF2-40B4-BE49-F238E27FC236}">
                <a16:creationId xmlns:a16="http://schemas.microsoft.com/office/drawing/2014/main" id="{70D51873-F6F7-66C4-8E9F-DEE9CB158648}"/>
              </a:ext>
            </a:extLst>
          </p:cNvPr>
          <p:cNvSpPr txBox="1"/>
          <p:nvPr/>
        </p:nvSpPr>
        <p:spPr>
          <a:xfrm>
            <a:off x="3907172" y="2160589"/>
            <a:ext cx="3048329" cy="3880773"/>
          </a:xfrm>
          <a:prstGeom prst="rect">
            <a:avLst/>
          </a:prstGeom>
        </p:spPr>
        <p:txBody>
          <a:bodyPr vert="horz" lIns="91440" tIns="45720" rIns="91440" bIns="45720" rtlCol="0">
            <a:normAutofit/>
          </a:bodyPr>
          <a:lstStyle/>
          <a:p>
            <a:pPr>
              <a:spcBef>
                <a:spcPts val="1000"/>
              </a:spcBef>
              <a:buClr>
                <a:schemeClr val="accent1"/>
              </a:buClr>
              <a:buSzPct val="80000"/>
              <a:buFont typeface="Wingdings 3" charset="2"/>
              <a:buChar char=""/>
            </a:pPr>
            <a:r>
              <a:rPr lang="en-US">
                <a:solidFill>
                  <a:schemeClr val="tx1">
                    <a:lumMod val="75000"/>
                    <a:lumOff val="25000"/>
                  </a:schemeClr>
                </a:solidFill>
              </a:rPr>
              <a:t>What was your biggest takeaway from this?</a:t>
            </a:r>
          </a:p>
          <a:p>
            <a:pPr>
              <a:spcBef>
                <a:spcPts val="1000"/>
              </a:spcBef>
              <a:buClr>
                <a:schemeClr val="accent1"/>
              </a:buClr>
              <a:buSzPct val="80000"/>
              <a:buFont typeface="Wingdings 3" charset="2"/>
              <a:buChar char=""/>
            </a:pPr>
            <a:r>
              <a:rPr lang="en-US">
                <a:solidFill>
                  <a:schemeClr val="tx1">
                    <a:lumMod val="75000"/>
                    <a:lumOff val="25000"/>
                  </a:schemeClr>
                </a:solidFill>
              </a:rPr>
              <a:t>Did you gain any insights or value?</a:t>
            </a:r>
          </a:p>
          <a:p>
            <a:pPr>
              <a:spcBef>
                <a:spcPts val="1000"/>
              </a:spcBef>
              <a:buClr>
                <a:schemeClr val="accent1"/>
              </a:buClr>
              <a:buSzPct val="80000"/>
              <a:buFont typeface="Wingdings 3" charset="2"/>
              <a:buChar char=""/>
            </a:pPr>
            <a:r>
              <a:rPr lang="en-US">
                <a:solidFill>
                  <a:schemeClr val="tx1">
                    <a:lumMod val="75000"/>
                    <a:lumOff val="25000"/>
                  </a:schemeClr>
                </a:solidFill>
              </a:rPr>
              <a:t>will you try to do anything differently? </a:t>
            </a:r>
          </a:p>
        </p:txBody>
      </p:sp>
      <p:pic>
        <p:nvPicPr>
          <p:cNvPr id="4" name="Picture 3" descr="Wood human figure">
            <a:extLst>
              <a:ext uri="{FF2B5EF4-FFF2-40B4-BE49-F238E27FC236}">
                <a16:creationId xmlns:a16="http://schemas.microsoft.com/office/drawing/2014/main" id="{409ABE2E-F847-AE8A-9B27-E4580E95BB12}"/>
              </a:ext>
            </a:extLst>
          </p:cNvPr>
          <p:cNvPicPr>
            <a:picLocks noChangeAspect="1"/>
          </p:cNvPicPr>
          <p:nvPr/>
        </p:nvPicPr>
        <p:blipFill rotWithShape="1">
          <a:blip r:embed="rId2"/>
          <a:srcRect l="5022" r="55595" b="-2"/>
          <a:stretch/>
        </p:blipFill>
        <p:spPr>
          <a:xfrm>
            <a:off x="20" y="-1"/>
            <a:ext cx="404620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20" name="Isosceles Triangle 19">
            <a:extLst>
              <a:ext uri="{FF2B5EF4-FFF2-40B4-BE49-F238E27FC236}">
                <a16:creationId xmlns:a16="http://schemas.microsoft.com/office/drawing/2014/main" id="{3BCB5F6A-9EB0-40B0-9D13-3023E9A20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98655186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9" name="Straight Connector 8">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0" name="Rectangle 19">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 name="Rectangle 21">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8"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Isosceles Triangle 35">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Shape 37">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D6A636B6-EC96-3FDA-004F-869311281F2D}"/>
              </a:ext>
            </a:extLst>
          </p:cNvPr>
          <p:cNvSpPr txBox="1"/>
          <p:nvPr/>
        </p:nvSpPr>
        <p:spPr>
          <a:xfrm>
            <a:off x="4587063" y="609601"/>
            <a:ext cx="4133472" cy="5175624"/>
          </a:xfrm>
          <a:prstGeom prst="rect">
            <a:avLst/>
          </a:prstGeom>
        </p:spPr>
        <p:txBody>
          <a:bodyPr vert="horz" lIns="91440" tIns="45720" rIns="91440" bIns="45720" rtlCol="0" anchor="ctr">
            <a:normAutofit/>
          </a:bodyPr>
          <a:lstStyle/>
          <a:p>
            <a:pPr>
              <a:spcBef>
                <a:spcPts val="1000"/>
              </a:spcBef>
              <a:buClr>
                <a:schemeClr val="accent1"/>
              </a:buClr>
              <a:buSzPct val="80000"/>
              <a:buFont typeface="Wingdings 3" charset="2"/>
              <a:buChar char=""/>
            </a:pPr>
            <a:r>
              <a:rPr lang="en-US">
                <a:solidFill>
                  <a:srgbClr val="FFFFFF"/>
                </a:solidFill>
              </a:rPr>
              <a:t>So it is clear we all experience stress throughout our life and how we manage that stress impacts us in many different ways </a:t>
            </a:r>
          </a:p>
        </p:txBody>
      </p:sp>
      <p:sp>
        <p:nvSpPr>
          <p:cNvPr id="2" name="TextBox 1">
            <a:extLst>
              <a:ext uri="{FF2B5EF4-FFF2-40B4-BE49-F238E27FC236}">
                <a16:creationId xmlns:a16="http://schemas.microsoft.com/office/drawing/2014/main" id="{A195F266-B0CF-4A0F-52AE-6C3B7379EB53}"/>
              </a:ext>
            </a:extLst>
          </p:cNvPr>
          <p:cNvSpPr txBox="1"/>
          <p:nvPr/>
        </p:nvSpPr>
        <p:spPr>
          <a:xfrm>
            <a:off x="3660381" y="2515527"/>
            <a:ext cx="1828800" cy="584775"/>
          </a:xfrm>
          <a:prstGeom prst="rect">
            <a:avLst/>
          </a:prstGeom>
          <a:noFill/>
        </p:spPr>
        <p:txBody>
          <a:bodyPr wrap="square" rtlCol="0">
            <a:spAutoFit/>
          </a:bodyPr>
          <a:lstStyle/>
          <a:p>
            <a:pPr algn="l"/>
            <a:endParaRPr lang="en-US" sz="3200">
              <a:latin typeface="Autery" pitchFamily="2" charset="0"/>
            </a:endParaRPr>
          </a:p>
        </p:txBody>
      </p:sp>
    </p:spTree>
    <p:extLst>
      <p:ext uri="{BB962C8B-B14F-4D97-AF65-F5344CB8AC3E}">
        <p14:creationId xmlns:p14="http://schemas.microsoft.com/office/powerpoint/2010/main" val="27382740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8" name="Straight Connector 7">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19" name="Rectangle 18">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03900" y="3818467"/>
            <a:ext cx="3337719"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19230" y="0"/>
            <a:ext cx="1324770"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cxnSp>
        <p:nvCxnSpPr>
          <p:cNvPr id="27" name="Straight Connector 26">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00950" y="0"/>
            <a:ext cx="12954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29" name="Straight Connector 28">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568950" y="3681413"/>
            <a:ext cx="357266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948E35FD-6C4F-1F66-85AF-07269AEDF06C}"/>
              </a:ext>
            </a:extLst>
          </p:cNvPr>
          <p:cNvSpPr txBox="1"/>
          <p:nvPr/>
        </p:nvSpPr>
        <p:spPr>
          <a:xfrm>
            <a:off x="1130300" y="1397000"/>
            <a:ext cx="5825202" cy="2653836"/>
          </a:xfrm>
          <a:prstGeom prst="rect">
            <a:avLst/>
          </a:prstGeom>
        </p:spPr>
        <p:txBody>
          <a:bodyPr vert="horz" lIns="91440" tIns="45720" rIns="91440" bIns="45720" rtlCol="0" anchor="b">
            <a:normAutofit/>
          </a:bodyPr>
          <a:lstStyle/>
          <a:p>
            <a:pPr algn="r">
              <a:spcBef>
                <a:spcPct val="0"/>
              </a:spcBef>
              <a:spcAft>
                <a:spcPts val="600"/>
              </a:spcAft>
            </a:pPr>
            <a:r>
              <a:rPr lang="en-US" sz="5400">
                <a:solidFill>
                  <a:schemeClr val="accent1"/>
                </a:solidFill>
                <a:latin typeface="+mj-lt"/>
                <a:ea typeface="+mj-ea"/>
                <a:cs typeface="+mj-cs"/>
              </a:rPr>
              <a:t>We can categorize our stress into different ways: </a:t>
            </a:r>
          </a:p>
        </p:txBody>
      </p:sp>
    </p:spTree>
    <p:extLst>
      <p:ext uri="{BB962C8B-B14F-4D97-AF65-F5344CB8AC3E}">
        <p14:creationId xmlns:p14="http://schemas.microsoft.com/office/powerpoint/2010/main" val="113749464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8" name="Straight Connector 7">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19" name="Rectangle 18">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336549"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03900" y="3818467"/>
            <a:ext cx="3337719"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25" name="Straight Connector 24">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00950" y="0"/>
            <a:ext cx="12954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568950" y="3681413"/>
            <a:ext cx="357266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70DD4A93-65DF-31C7-4CD7-625D09FBD004}"/>
              </a:ext>
            </a:extLst>
          </p:cNvPr>
          <p:cNvSpPr txBox="1"/>
          <p:nvPr/>
        </p:nvSpPr>
        <p:spPr>
          <a:xfrm>
            <a:off x="1000126" y="2160590"/>
            <a:ext cx="6353174" cy="3429260"/>
          </a:xfrm>
          <a:prstGeom prst="rect">
            <a:avLst/>
          </a:prstGeom>
        </p:spPr>
        <p:txBody>
          <a:bodyPr vert="horz" lIns="91440" tIns="45720" rIns="91440" bIns="45720" rtlCol="0">
            <a:normAutofit/>
          </a:bodyPr>
          <a:lstStyle/>
          <a:p>
            <a:pPr>
              <a:spcBef>
                <a:spcPts val="1000"/>
              </a:spcBef>
              <a:buClr>
                <a:schemeClr val="accent1"/>
              </a:buClr>
              <a:buSzPct val="80000"/>
              <a:buFont typeface="Wingdings 3" charset="2"/>
              <a:buChar char=""/>
            </a:pPr>
            <a:r>
              <a:rPr lang="en-US">
                <a:solidFill>
                  <a:schemeClr val="tx1">
                    <a:lumMod val="75000"/>
                    <a:lumOff val="25000"/>
                  </a:schemeClr>
                </a:solidFill>
              </a:rPr>
              <a:t>Eustress: a positive stress, one that can be beneficial</a:t>
            </a:r>
          </a:p>
          <a:p>
            <a:pPr>
              <a:spcBef>
                <a:spcPts val="1000"/>
              </a:spcBef>
              <a:buClr>
                <a:schemeClr val="accent1"/>
              </a:buClr>
              <a:buSzPct val="80000"/>
              <a:buFont typeface="Wingdings 3" charset="2"/>
              <a:buChar char=""/>
            </a:pPr>
            <a:r>
              <a:rPr lang="en-US">
                <a:solidFill>
                  <a:schemeClr val="tx1">
                    <a:lumMod val="75000"/>
                    <a:lumOff val="25000"/>
                  </a:schemeClr>
                </a:solidFill>
              </a:rPr>
              <a:t>OR</a:t>
            </a:r>
          </a:p>
          <a:p>
            <a:pPr>
              <a:spcBef>
                <a:spcPts val="1000"/>
              </a:spcBef>
              <a:buClr>
                <a:schemeClr val="accent1"/>
              </a:buClr>
              <a:buSzPct val="80000"/>
              <a:buFont typeface="Wingdings 3" charset="2"/>
              <a:buChar char=""/>
            </a:pPr>
            <a:r>
              <a:rPr lang="en-US">
                <a:solidFill>
                  <a:schemeClr val="tx1">
                    <a:lumMod val="75000"/>
                    <a:lumOff val="25000"/>
                  </a:schemeClr>
                </a:solidFill>
              </a:rPr>
              <a:t>Distress: a negative stress, causes great amount of anxiety and/or other negative emotions (pain, sorrow, etc)</a:t>
            </a:r>
          </a:p>
          <a:p>
            <a:pPr>
              <a:spcBef>
                <a:spcPts val="1000"/>
              </a:spcBef>
              <a:buClr>
                <a:schemeClr val="accent1"/>
              </a:buClr>
              <a:buSzPct val="80000"/>
              <a:buFont typeface="Wingdings 3" charset="2"/>
              <a:buChar char=""/>
            </a:pPr>
            <a:endParaRPr lang="en-US">
              <a:solidFill>
                <a:schemeClr val="tx1">
                  <a:lumMod val="75000"/>
                  <a:lumOff val="25000"/>
                </a:schemeClr>
              </a:solidFill>
            </a:endParaRPr>
          </a:p>
        </p:txBody>
      </p:sp>
      <p:sp>
        <p:nvSpPr>
          <p:cNvPr id="29"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19230" y="0"/>
            <a:ext cx="1324770"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72923290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9" name="Straight Connector 8">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0" name="Rectangle 19">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336549"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24" name="Straight Connector 23">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2502"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00AA2990-F8C9-058C-2E87-E15AC730BD74}"/>
              </a:ext>
            </a:extLst>
          </p:cNvPr>
          <p:cNvSpPr txBox="1"/>
          <p:nvPr/>
        </p:nvSpPr>
        <p:spPr>
          <a:xfrm>
            <a:off x="3734188" y="1109145"/>
            <a:ext cx="4755762" cy="4603900"/>
          </a:xfrm>
          <a:prstGeom prst="rect">
            <a:avLst/>
          </a:prstGeom>
        </p:spPr>
        <p:txBody>
          <a:bodyPr vert="horz" lIns="91440" tIns="45720" rIns="91440" bIns="45720" rtlCol="0" anchor="ctr">
            <a:normAutofit/>
          </a:bodyPr>
          <a:lstStyle/>
          <a:p>
            <a:pPr>
              <a:spcBef>
                <a:spcPts val="1000"/>
              </a:spcBef>
              <a:buClr>
                <a:schemeClr val="accent1"/>
              </a:buClr>
              <a:buSzPct val="80000"/>
              <a:buFont typeface="Wingdings 3" charset="2"/>
              <a:buChar char=""/>
            </a:pPr>
            <a:r>
              <a:rPr lang="en-US">
                <a:solidFill>
                  <a:schemeClr val="tx1">
                    <a:lumMod val="75000"/>
                    <a:lumOff val="25000"/>
                  </a:schemeClr>
                </a:solidFill>
              </a:rPr>
              <a:t>Can also be difined as:</a:t>
            </a:r>
          </a:p>
          <a:p>
            <a:pPr>
              <a:spcBef>
                <a:spcPts val="1000"/>
              </a:spcBef>
              <a:buClr>
                <a:schemeClr val="accent1"/>
              </a:buClr>
              <a:buSzPct val="80000"/>
              <a:buFont typeface="Wingdings 3" charset="2"/>
              <a:buChar char=""/>
            </a:pPr>
            <a:r>
              <a:rPr lang="en-US">
                <a:solidFill>
                  <a:schemeClr val="tx1">
                    <a:lumMod val="75000"/>
                    <a:lumOff val="25000"/>
                  </a:schemeClr>
                </a:solidFill>
              </a:rPr>
              <a:t>Acute: lasts in the short term</a:t>
            </a:r>
          </a:p>
          <a:p>
            <a:pPr>
              <a:spcBef>
                <a:spcPts val="1000"/>
              </a:spcBef>
              <a:buClr>
                <a:schemeClr val="accent1"/>
              </a:buClr>
              <a:buSzPct val="80000"/>
              <a:buFont typeface="Wingdings 3" charset="2"/>
              <a:buChar char=""/>
            </a:pPr>
            <a:r>
              <a:rPr lang="en-US">
                <a:solidFill>
                  <a:schemeClr val="tx1">
                    <a:lumMod val="75000"/>
                    <a:lumOff val="25000"/>
                  </a:schemeClr>
                </a:solidFill>
              </a:rPr>
              <a:t>OR</a:t>
            </a:r>
          </a:p>
          <a:p>
            <a:pPr>
              <a:spcBef>
                <a:spcPts val="1000"/>
              </a:spcBef>
              <a:buClr>
                <a:schemeClr val="accent1"/>
              </a:buClr>
              <a:buSzPct val="80000"/>
              <a:buFont typeface="Wingdings 3" charset="2"/>
              <a:buChar char=""/>
            </a:pPr>
            <a:r>
              <a:rPr lang="en-US">
                <a:solidFill>
                  <a:schemeClr val="tx1">
                    <a:lumMod val="75000"/>
                    <a:lumOff val="25000"/>
                  </a:schemeClr>
                </a:solidFill>
              </a:rPr>
              <a:t>Chronic: lasts in the long term, long period of time</a:t>
            </a:r>
          </a:p>
        </p:txBody>
      </p:sp>
      <p:sp>
        <p:nvSpPr>
          <p:cNvPr id="26" name="Isosceles Triangle 25">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523104" y="0"/>
            <a:ext cx="631947"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61077080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8" name="Straight Connector 7">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19" name="Rectangle 18">
            <a:extLst>
              <a:ext uri="{FF2B5EF4-FFF2-40B4-BE49-F238E27FC236}">
                <a16:creationId xmlns:a16="http://schemas.microsoft.com/office/drawing/2014/main" id="{DD6BC9EB-F181-48AB-BCA2-3D1DB20D2D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28DBF9FB-D1B0-8686-9969-92252646B38C}"/>
              </a:ext>
            </a:extLst>
          </p:cNvPr>
          <p:cNvSpPr txBox="1"/>
          <p:nvPr/>
        </p:nvSpPr>
        <p:spPr>
          <a:xfrm>
            <a:off x="1130299" y="999460"/>
            <a:ext cx="4273550" cy="4479852"/>
          </a:xfrm>
          <a:prstGeom prst="rect">
            <a:avLst/>
          </a:prstGeom>
        </p:spPr>
        <p:txBody>
          <a:bodyPr vert="horz" lIns="91440" tIns="45720" rIns="91440" bIns="45720" rtlCol="0" anchor="ctr">
            <a:normAutofit/>
          </a:bodyPr>
          <a:lstStyle/>
          <a:p>
            <a:pPr algn="r">
              <a:lnSpc>
                <a:spcPct val="90000"/>
              </a:lnSpc>
              <a:spcBef>
                <a:spcPct val="0"/>
              </a:spcBef>
              <a:spcAft>
                <a:spcPts val="600"/>
              </a:spcAft>
            </a:pPr>
            <a:r>
              <a:rPr lang="en-US" sz="4200">
                <a:solidFill>
                  <a:schemeClr val="accent1"/>
                </a:solidFill>
                <a:latin typeface="+mj-lt"/>
                <a:ea typeface="+mj-ea"/>
                <a:cs typeface="+mj-cs"/>
              </a:rPr>
              <a:t>Chronic stress has been linked to high blood pressure, headaches, stomach upsets, and insomnia. </a:t>
            </a:r>
          </a:p>
        </p:txBody>
      </p:sp>
      <p:sp>
        <p:nvSpPr>
          <p:cNvPr id="21" name="Isosceles Triangle 20">
            <a:extLst>
              <a:ext uri="{FF2B5EF4-FFF2-40B4-BE49-F238E27FC236}">
                <a16:creationId xmlns:a16="http://schemas.microsoft.com/office/drawing/2014/main" id="{D33AAA80-39DC-4020-9BFF-0718F35C7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23" name="Straight Connector 22">
            <a:extLst>
              <a:ext uri="{FF2B5EF4-FFF2-40B4-BE49-F238E27FC236}">
                <a16:creationId xmlns:a16="http://schemas.microsoft.com/office/drawing/2014/main" id="{C9C5D90B-7EE3-4D26-AB7D-A5A3A6E112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50992" y="1639186"/>
            <a:ext cx="0" cy="3200400"/>
          </a:xfrm>
          <a:prstGeom prst="line">
            <a:avLst/>
          </a:prstGeom>
        </p:spPr>
        <p:style>
          <a:lnRef idx="1">
            <a:schemeClr val="accent1"/>
          </a:lnRef>
          <a:fillRef idx="0">
            <a:schemeClr val="accent1"/>
          </a:fillRef>
          <a:effectRef idx="0">
            <a:schemeClr val="accent1"/>
          </a:effectRef>
          <a:fontRef idx="minor">
            <a:schemeClr val="tx1"/>
          </a:fontRef>
        </p:style>
      </p:cxnSp>
      <p:sp>
        <p:nvSpPr>
          <p:cNvPr id="25" name="Isosceles Triangle 24">
            <a:extLst>
              <a:ext uri="{FF2B5EF4-FFF2-40B4-BE49-F238E27FC236}">
                <a16:creationId xmlns:a16="http://schemas.microsoft.com/office/drawing/2014/main" id="{1177F295-741F-4EFF-B0CA-BE69295ADA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flipV="1">
            <a:off x="8512053" y="1217756"/>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80339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1" name="Straight Connector 10">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2" name="Rectangle 21">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Isosceles Triangle 23">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336549"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26" name="Straight Connector 25">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2502"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C3734153-CD19-6613-1C59-1571BAC9A34B}"/>
              </a:ext>
            </a:extLst>
          </p:cNvPr>
          <p:cNvSpPr txBox="1"/>
          <p:nvPr/>
        </p:nvSpPr>
        <p:spPr>
          <a:xfrm>
            <a:off x="3734188" y="1109145"/>
            <a:ext cx="4755762" cy="4603900"/>
          </a:xfrm>
          <a:prstGeom prst="rect">
            <a:avLst/>
          </a:prstGeom>
        </p:spPr>
        <p:txBody>
          <a:bodyPr vert="horz" lIns="91440" tIns="45720" rIns="91440" bIns="45720" rtlCol="0" anchor="ctr">
            <a:normAutofit/>
          </a:bodyPr>
          <a:lstStyle/>
          <a:p>
            <a:pPr>
              <a:spcBef>
                <a:spcPts val="1000"/>
              </a:spcBef>
              <a:buClr>
                <a:schemeClr val="accent1"/>
              </a:buClr>
              <a:buSzPct val="80000"/>
              <a:buFont typeface="Wingdings 3" charset="2"/>
              <a:buChar char=""/>
            </a:pPr>
            <a:r>
              <a:rPr lang="en-US">
                <a:solidFill>
                  <a:schemeClr val="tx1">
                    <a:lumMod val="75000"/>
                    <a:lumOff val="25000"/>
                  </a:schemeClr>
                </a:solidFill>
              </a:rPr>
              <a:t>However, when we view our stressors in a different way it can trigger different physical responses.</a:t>
            </a:r>
          </a:p>
          <a:p>
            <a:pPr>
              <a:spcBef>
                <a:spcPts val="1000"/>
              </a:spcBef>
              <a:buClr>
                <a:schemeClr val="accent1"/>
              </a:buClr>
              <a:buSzPct val="80000"/>
              <a:buFont typeface="Wingdings 3" charset="2"/>
              <a:buChar char=""/>
            </a:pPr>
            <a:r>
              <a:rPr lang="en-US">
                <a:solidFill>
                  <a:schemeClr val="tx1">
                    <a:lumMod val="75000"/>
                    <a:lumOff val="25000"/>
                  </a:schemeClr>
                </a:solidFill>
              </a:rPr>
              <a:t>When we recognize stress as something beneficial we are more likely to behave in a constructive way and when we view these stressors as challenges opposed to threats, it invites psychological responses that improve thinking and cause less wear and tear on the body</a:t>
            </a:r>
          </a:p>
        </p:txBody>
      </p:sp>
      <p:sp>
        <p:nvSpPr>
          <p:cNvPr id="28" name="Isosceles Triangle 27">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523104" y="0"/>
            <a:ext cx="631947"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75745128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BBC193B89ADAB4B8AE7C3551B366438" ma:contentTypeVersion="11" ma:contentTypeDescription="Create a new document." ma:contentTypeScope="" ma:versionID="f642e5ea75eddb5628b49d3461959d47">
  <xsd:schema xmlns:xsd="http://www.w3.org/2001/XMLSchema" xmlns:xs="http://www.w3.org/2001/XMLSchema" xmlns:p="http://schemas.microsoft.com/office/2006/metadata/properties" xmlns:ns2="690bc411-d207-422c-9176-f4e117f91b95" xmlns:ns3="2b7b2301-e554-46ca-90e5-918baf7fa00b" targetNamespace="http://schemas.microsoft.com/office/2006/metadata/properties" ma:root="true" ma:fieldsID="a288dc09a3456ef07bb35c5c04f95c71" ns2:_="" ns3:_="">
    <xsd:import namespace="690bc411-d207-422c-9176-f4e117f91b95"/>
    <xsd:import namespace="2b7b2301-e554-46ca-90e5-918baf7fa00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lcf76f155ced4ddcb4097134ff3c332f" minOccurs="0"/>
                <xsd:element ref="ns2:TaxCatchAll" minOccurs="0"/>
                <xsd:element ref="ns3:MediaServiceDateTake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0bc411-d207-422c-9176-f4e117f91b95"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9adcbfbf-fd0d-4f39-aa9f-8f6337d85626}" ma:internalName="TaxCatchAll" ma:showField="CatchAllData" ma:web="690bc411-d207-422c-9176-f4e117f91b95">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b7b2301-e554-46ca-90e5-918baf7fa00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c159821-6d6e-49ec-801b-07117c1987da"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2435E8D-3A67-4752-895F-86247B20CA7A}"/>
</file>

<file path=customXml/itemProps2.xml><?xml version="1.0" encoding="utf-8"?>
<ds:datastoreItem xmlns:ds="http://schemas.openxmlformats.org/officeDocument/2006/customXml" ds:itemID="{FC1984F1-5D6D-4DC1-91DD-E68875B67585}"/>
</file>

<file path=docMetadata/LabelInfo.xml><?xml version="1.0" encoding="utf-8"?>
<clbl:labelList xmlns:clbl="http://schemas.microsoft.com/office/2020/mipLabelMetadata">
  <clbl:label id="{1ea2b65f-2f5e-440e-b025-dfdfafd8e097}" enabled="0" method="" siteId="{1ea2b65f-2f5e-440e-b025-dfdfafd8e097}" removed="1"/>
</clbl:labelList>
</file>

<file path=docProps/app.xml><?xml version="1.0" encoding="utf-8"?>
<Properties xmlns="http://schemas.openxmlformats.org/officeDocument/2006/extended-properties" xmlns:vt="http://schemas.openxmlformats.org/officeDocument/2006/docPropsVTypes">
  <Template>Parallax</Template>
  <TotalTime>0</TotalTime>
  <Words>1099</Words>
  <Application>Microsoft Macintosh PowerPoint</Application>
  <PresentationFormat>On-screen Show (4:3)</PresentationFormat>
  <Paragraphs>162</Paragraphs>
  <Slides>36</Slides>
  <Notes>0</Notes>
  <HiddenSlides>0</HiddenSlides>
  <MMClips>3</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Autery</vt:lpstr>
      <vt:lpstr>Trebuchet MS</vt:lpstr>
      <vt:lpstr>Wingdings 3</vt:lpstr>
      <vt:lpstr>Facet</vt:lpstr>
      <vt:lpstr>Stress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Stress</dc:title>
  <dc:creator>Jeanine Anderson</dc:creator>
  <cp:lastModifiedBy>Marinda Ashman</cp:lastModifiedBy>
  <cp:revision>1</cp:revision>
  <dcterms:created xsi:type="dcterms:W3CDTF">2022-10-10T00:13:39Z</dcterms:created>
  <dcterms:modified xsi:type="dcterms:W3CDTF">2023-03-30T23:02:54Z</dcterms:modified>
</cp:coreProperties>
</file>