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79" r:id="rId2"/>
    <p:sldId id="270" r:id="rId3"/>
    <p:sldId id="274" r:id="rId4"/>
    <p:sldId id="271" r:id="rId5"/>
    <p:sldId id="272" r:id="rId6"/>
    <p:sldId id="273" r:id="rId7"/>
    <p:sldId id="275" r:id="rId8"/>
    <p:sldId id="276" r:id="rId9"/>
    <p:sldId id="277" r:id="rId10"/>
    <p:sldId id="278"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8"/>
    <p:restoredTop sz="96327"/>
  </p:normalViewPr>
  <p:slideViewPr>
    <p:cSldViewPr snapToGrid="0" snapToObjects="1">
      <p:cViewPr>
        <p:scale>
          <a:sx n="121" d="100"/>
          <a:sy n="121" d="100"/>
        </p:scale>
        <p:origin x="128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6A0CF2-11E4-D142-9869-BEE27FDF2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E9B0F46-FF13-4344-AA63-25F495D6F8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36806A-FF88-6A45-BC7E-D5D0DEDFC574}" type="datetimeFigureOut">
              <a:rPr lang="en-US" smtClean="0"/>
              <a:t>9/13/21</a:t>
            </a:fld>
            <a:endParaRPr lang="en-US"/>
          </a:p>
        </p:txBody>
      </p:sp>
      <p:sp>
        <p:nvSpPr>
          <p:cNvPr id="4" name="Footer Placeholder 3">
            <a:extLst>
              <a:ext uri="{FF2B5EF4-FFF2-40B4-BE49-F238E27FC236}">
                <a16:creationId xmlns:a16="http://schemas.microsoft.com/office/drawing/2014/main" id="{9D56610F-8CC1-8C40-9CFA-E709051F34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B94BE86-5D65-314C-B5A5-714E0CA8F9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5F3D72-01E5-A349-B152-49C39C5664CB}" type="slidenum">
              <a:rPr lang="en-US" smtClean="0"/>
              <a:t>‹#›</a:t>
            </a:fld>
            <a:endParaRPr lang="en-US"/>
          </a:p>
        </p:txBody>
      </p:sp>
    </p:spTree>
    <p:extLst>
      <p:ext uri="{BB962C8B-B14F-4D97-AF65-F5344CB8AC3E}">
        <p14:creationId xmlns:p14="http://schemas.microsoft.com/office/powerpoint/2010/main" val="4189700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532EA6-EE58-CF4C-92D1-39542AACF335}" type="datetimeFigureOut">
              <a:rPr lang="en-US" smtClean="0"/>
              <a:t>9/13/21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8685F-EF32-8B4A-AE29-8F43FC413419}" type="slidenum">
              <a:rPr lang="en-US" smtClean="0"/>
              <a:t>‹#›</a:t>
            </a:fld>
            <a:endParaRPr lang="en-US"/>
          </a:p>
        </p:txBody>
      </p:sp>
    </p:spTree>
    <p:extLst>
      <p:ext uri="{BB962C8B-B14F-4D97-AF65-F5344CB8AC3E}">
        <p14:creationId xmlns:p14="http://schemas.microsoft.com/office/powerpoint/2010/main" val="1124185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C. Dweck here. </a:t>
            </a:r>
          </a:p>
        </p:txBody>
      </p:sp>
      <p:sp>
        <p:nvSpPr>
          <p:cNvPr id="4" name="Slide Number Placeholder 3"/>
          <p:cNvSpPr>
            <a:spLocks noGrp="1"/>
          </p:cNvSpPr>
          <p:nvPr>
            <p:ph type="sldNum" sz="quarter" idx="5"/>
          </p:nvPr>
        </p:nvSpPr>
        <p:spPr/>
        <p:txBody>
          <a:bodyPr/>
          <a:lstStyle/>
          <a:p>
            <a:fld id="{4C78685F-EF32-8B4A-AE29-8F43FC413419}" type="slidenum">
              <a:rPr lang="en-US" smtClean="0"/>
              <a:t>2</a:t>
            </a:fld>
            <a:endParaRPr lang="en-US"/>
          </a:p>
        </p:txBody>
      </p:sp>
    </p:spTree>
    <p:extLst>
      <p:ext uri="{BB962C8B-B14F-4D97-AF65-F5344CB8AC3E}">
        <p14:creationId xmlns:p14="http://schemas.microsoft.com/office/powerpoint/2010/main" val="146987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C. Dweck here. </a:t>
            </a:r>
          </a:p>
        </p:txBody>
      </p:sp>
      <p:sp>
        <p:nvSpPr>
          <p:cNvPr id="4" name="Slide Number Placeholder 3"/>
          <p:cNvSpPr>
            <a:spLocks noGrp="1"/>
          </p:cNvSpPr>
          <p:nvPr>
            <p:ph type="sldNum" sz="quarter" idx="5"/>
          </p:nvPr>
        </p:nvSpPr>
        <p:spPr/>
        <p:txBody>
          <a:bodyPr/>
          <a:lstStyle/>
          <a:p>
            <a:fld id="{4C78685F-EF32-8B4A-AE29-8F43FC413419}" type="slidenum">
              <a:rPr lang="en-US" smtClean="0"/>
              <a:t>3</a:t>
            </a:fld>
            <a:endParaRPr lang="en-US"/>
          </a:p>
        </p:txBody>
      </p:sp>
    </p:spTree>
    <p:extLst>
      <p:ext uri="{BB962C8B-B14F-4D97-AF65-F5344CB8AC3E}">
        <p14:creationId xmlns:p14="http://schemas.microsoft.com/office/powerpoint/2010/main" val="357729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C. Dweck here. </a:t>
            </a:r>
          </a:p>
        </p:txBody>
      </p:sp>
      <p:sp>
        <p:nvSpPr>
          <p:cNvPr id="4" name="Slide Number Placeholder 3"/>
          <p:cNvSpPr>
            <a:spLocks noGrp="1"/>
          </p:cNvSpPr>
          <p:nvPr>
            <p:ph type="sldNum" sz="quarter" idx="5"/>
          </p:nvPr>
        </p:nvSpPr>
        <p:spPr/>
        <p:txBody>
          <a:bodyPr/>
          <a:lstStyle/>
          <a:p>
            <a:fld id="{4C78685F-EF32-8B4A-AE29-8F43FC413419}" type="slidenum">
              <a:rPr lang="en-US" smtClean="0"/>
              <a:t>4</a:t>
            </a:fld>
            <a:endParaRPr lang="en-US"/>
          </a:p>
        </p:txBody>
      </p:sp>
    </p:spTree>
    <p:extLst>
      <p:ext uri="{BB962C8B-B14F-4D97-AF65-F5344CB8AC3E}">
        <p14:creationId xmlns:p14="http://schemas.microsoft.com/office/powerpoint/2010/main" val="359811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C. Dweck here. </a:t>
            </a:r>
          </a:p>
        </p:txBody>
      </p:sp>
      <p:sp>
        <p:nvSpPr>
          <p:cNvPr id="4" name="Slide Number Placeholder 3"/>
          <p:cNvSpPr>
            <a:spLocks noGrp="1"/>
          </p:cNvSpPr>
          <p:nvPr>
            <p:ph type="sldNum" sz="quarter" idx="5"/>
          </p:nvPr>
        </p:nvSpPr>
        <p:spPr/>
        <p:txBody>
          <a:bodyPr/>
          <a:lstStyle/>
          <a:p>
            <a:fld id="{4C78685F-EF32-8B4A-AE29-8F43FC413419}" type="slidenum">
              <a:rPr lang="en-US" smtClean="0"/>
              <a:t>5</a:t>
            </a:fld>
            <a:endParaRPr lang="en-US"/>
          </a:p>
        </p:txBody>
      </p:sp>
    </p:spTree>
    <p:extLst>
      <p:ext uri="{BB962C8B-B14F-4D97-AF65-F5344CB8AC3E}">
        <p14:creationId xmlns:p14="http://schemas.microsoft.com/office/powerpoint/2010/main" val="3193307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9/13/21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9/13/21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E5BB-28B2-3F4D-928E-ED65EDA61EDD}"/>
              </a:ext>
            </a:extLst>
          </p:cNvPr>
          <p:cNvSpPr>
            <a:spLocks noGrp="1"/>
          </p:cNvSpPr>
          <p:nvPr>
            <p:ph type="ctrTitle"/>
          </p:nvPr>
        </p:nvSpPr>
        <p:spPr/>
        <p:txBody>
          <a:bodyPr/>
          <a:lstStyle/>
          <a:p>
            <a:r>
              <a:rPr lang="en-US" dirty="0"/>
              <a:t>MINDSETS</a:t>
            </a:r>
          </a:p>
        </p:txBody>
      </p:sp>
      <p:sp>
        <p:nvSpPr>
          <p:cNvPr id="3" name="Subtitle 2">
            <a:extLst>
              <a:ext uri="{FF2B5EF4-FFF2-40B4-BE49-F238E27FC236}">
                <a16:creationId xmlns:a16="http://schemas.microsoft.com/office/drawing/2014/main" id="{E511350B-10E1-2F4D-92F6-93A397F3EEEF}"/>
              </a:ext>
            </a:extLst>
          </p:cNvPr>
          <p:cNvSpPr>
            <a:spLocks noGrp="1"/>
          </p:cNvSpPr>
          <p:nvPr>
            <p:ph type="subTitle" idx="1"/>
          </p:nvPr>
        </p:nvSpPr>
        <p:spPr>
          <a:xfrm>
            <a:off x="1154955" y="4777380"/>
            <a:ext cx="8825658" cy="1623420"/>
          </a:xfrm>
        </p:spPr>
        <p:txBody>
          <a:bodyPr>
            <a:noAutofit/>
          </a:bodyPr>
          <a:lstStyle/>
          <a:p>
            <a:r>
              <a:rPr lang="en-US" sz="4000" dirty="0"/>
              <a:t>Fixed			</a:t>
            </a:r>
            <a:r>
              <a:rPr lang="en-US" sz="2800" dirty="0"/>
              <a:t>vs			</a:t>
            </a:r>
            <a:r>
              <a:rPr lang="en-US" sz="4000" dirty="0"/>
              <a:t>growth</a:t>
            </a:r>
          </a:p>
          <a:p>
            <a:r>
              <a:rPr lang="en-US" sz="4000" dirty="0"/>
              <a:t>Victim		</a:t>
            </a:r>
            <a:r>
              <a:rPr lang="en-US" sz="2800" dirty="0"/>
              <a:t>vs</a:t>
            </a:r>
            <a:r>
              <a:rPr lang="en-US" sz="4000" dirty="0"/>
              <a:t> 		creator</a:t>
            </a:r>
          </a:p>
        </p:txBody>
      </p:sp>
    </p:spTree>
    <p:extLst>
      <p:ext uri="{BB962C8B-B14F-4D97-AF65-F5344CB8AC3E}">
        <p14:creationId xmlns:p14="http://schemas.microsoft.com/office/powerpoint/2010/main" val="302483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chat or text message&#10;&#10;Description automatically generated">
            <a:extLst>
              <a:ext uri="{FF2B5EF4-FFF2-40B4-BE49-F238E27FC236}">
                <a16:creationId xmlns:a16="http://schemas.microsoft.com/office/drawing/2014/main" id="{682CFB96-517A-914C-B948-5B6B3208CD0A}"/>
              </a:ext>
            </a:extLst>
          </p:cNvPr>
          <p:cNvPicPr>
            <a:picLocks noChangeAspect="1"/>
          </p:cNvPicPr>
          <p:nvPr/>
        </p:nvPicPr>
        <p:blipFill>
          <a:blip r:embed="rId2"/>
          <a:stretch>
            <a:fillRect/>
          </a:stretch>
        </p:blipFill>
        <p:spPr>
          <a:xfrm>
            <a:off x="2120462" y="604126"/>
            <a:ext cx="3681248" cy="6007100"/>
          </a:xfrm>
          <a:prstGeom prst="rect">
            <a:avLst/>
          </a:prstGeom>
        </p:spPr>
      </p:pic>
      <p:pic>
        <p:nvPicPr>
          <p:cNvPr id="5" name="Picture 4" descr="Graphical user interface, text, application, chat or text message&#10;&#10;Description automatically generated">
            <a:extLst>
              <a:ext uri="{FF2B5EF4-FFF2-40B4-BE49-F238E27FC236}">
                <a16:creationId xmlns:a16="http://schemas.microsoft.com/office/drawing/2014/main" id="{8F3E8DF7-B922-064E-942C-996441673E82}"/>
              </a:ext>
            </a:extLst>
          </p:cNvPr>
          <p:cNvPicPr>
            <a:picLocks noChangeAspect="1"/>
          </p:cNvPicPr>
          <p:nvPr/>
        </p:nvPicPr>
        <p:blipFill>
          <a:blip r:embed="rId3"/>
          <a:stretch>
            <a:fillRect/>
          </a:stretch>
        </p:blipFill>
        <p:spPr>
          <a:xfrm>
            <a:off x="6213586" y="629526"/>
            <a:ext cx="3681247" cy="5981700"/>
          </a:xfrm>
          <a:prstGeom prst="rect">
            <a:avLst/>
          </a:prstGeom>
        </p:spPr>
      </p:pic>
    </p:spTree>
    <p:extLst>
      <p:ext uri="{BB962C8B-B14F-4D97-AF65-F5344CB8AC3E}">
        <p14:creationId xmlns:p14="http://schemas.microsoft.com/office/powerpoint/2010/main" val="1271933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A3C06-EEE9-4447-97C8-3541B74344F8}"/>
              </a:ext>
            </a:extLst>
          </p:cNvPr>
          <p:cNvSpPr>
            <a:spLocks noGrp="1"/>
          </p:cNvSpPr>
          <p:nvPr>
            <p:ph type="title"/>
          </p:nvPr>
        </p:nvSpPr>
        <p:spPr>
          <a:xfrm>
            <a:off x="136633" y="82884"/>
            <a:ext cx="11987050" cy="1293971"/>
          </a:xfrm>
        </p:spPr>
        <p:txBody>
          <a:bodyPr/>
          <a:lstStyle/>
          <a:p>
            <a:r>
              <a:rPr lang="en-US" sz="3600" b="1" dirty="0"/>
              <a:t>GROWTH/CREATOR Mindsets</a:t>
            </a:r>
            <a:br>
              <a:rPr lang="en-US" sz="3600" b="1" dirty="0"/>
            </a:br>
            <a:r>
              <a:rPr lang="en-US" sz="3300" b="1" dirty="0"/>
              <a:t>Generate </a:t>
            </a:r>
            <a:r>
              <a:rPr lang="en-US" sz="3300" b="1" i="1" dirty="0"/>
              <a:t>Active</a:t>
            </a:r>
            <a:r>
              <a:rPr lang="en-US" sz="3300" b="1" dirty="0"/>
              <a:t> Learning and Studying Practices</a:t>
            </a:r>
            <a:br>
              <a:rPr lang="en-US" sz="3600" b="1" dirty="0"/>
            </a:br>
            <a:br>
              <a:rPr lang="en-US" sz="3600" b="1" dirty="0"/>
            </a:br>
            <a:endParaRPr lang="en-US" sz="3600" b="1" dirty="0"/>
          </a:p>
        </p:txBody>
      </p:sp>
      <p:sp>
        <p:nvSpPr>
          <p:cNvPr id="3" name="TextBox 2">
            <a:extLst>
              <a:ext uri="{FF2B5EF4-FFF2-40B4-BE49-F238E27FC236}">
                <a16:creationId xmlns:a16="http://schemas.microsoft.com/office/drawing/2014/main" id="{DE3A1E47-6CEC-9049-BA8B-B84437155E81}"/>
              </a:ext>
            </a:extLst>
          </p:cNvPr>
          <p:cNvSpPr txBox="1"/>
          <p:nvPr/>
        </p:nvSpPr>
        <p:spPr>
          <a:xfrm>
            <a:off x="136634" y="1190200"/>
            <a:ext cx="12055366" cy="5970865"/>
          </a:xfrm>
          <a:prstGeom prst="rect">
            <a:avLst/>
          </a:prstGeom>
          <a:noFill/>
        </p:spPr>
        <p:txBody>
          <a:bodyPr wrap="square" rtlCol="0">
            <a:spAutoFit/>
          </a:bodyPr>
          <a:lstStyle/>
          <a:p>
            <a:pPr marL="457200" indent="-457200">
              <a:buFont typeface="Wingdings" pitchFamily="2" charset="2"/>
              <a:buChar char="Ø"/>
            </a:pPr>
            <a:r>
              <a:rPr lang="en-US" sz="2600" dirty="0"/>
              <a:t>Increases your awareness of yourself as a learner, not as a ”performer</a:t>
            </a:r>
          </a:p>
          <a:p>
            <a:endParaRPr lang="en-US" sz="2600" dirty="0"/>
          </a:p>
          <a:p>
            <a:pPr marL="457200" indent="-457200">
              <a:buFont typeface="Wingdings" pitchFamily="2" charset="2"/>
              <a:buChar char="Ø"/>
            </a:pPr>
            <a:r>
              <a:rPr lang="en-US" sz="2600" dirty="0"/>
              <a:t>Are often framed around simple questions</a:t>
            </a:r>
          </a:p>
          <a:p>
            <a:pPr marL="1371600" lvl="2" indent="-457200">
              <a:buFont typeface="Arial" panose="020B0604020202020204" pitchFamily="34" charset="0"/>
              <a:buChar char="•"/>
            </a:pPr>
            <a:r>
              <a:rPr lang="en-US" sz="2600" dirty="0"/>
              <a:t>Why?</a:t>
            </a:r>
          </a:p>
          <a:p>
            <a:pPr marL="1371600" lvl="2" indent="-457200">
              <a:buFont typeface="Arial" panose="020B0604020202020204" pitchFamily="34" charset="0"/>
              <a:buChar char="•"/>
            </a:pPr>
            <a:r>
              <a:rPr lang="en-US" sz="2600" dirty="0"/>
              <a:t>How?</a:t>
            </a:r>
          </a:p>
          <a:p>
            <a:pPr marL="1371600" lvl="2" indent="-457200">
              <a:buFont typeface="Arial" panose="020B0604020202020204" pitchFamily="34" charset="0"/>
              <a:buChar char="•"/>
            </a:pPr>
            <a:r>
              <a:rPr lang="en-US" sz="2600" dirty="0"/>
              <a:t>What if?</a:t>
            </a:r>
          </a:p>
          <a:p>
            <a:pPr lvl="2"/>
            <a:endParaRPr lang="en-US" sz="2600" dirty="0"/>
          </a:p>
          <a:p>
            <a:pPr marL="457200" indent="-457200">
              <a:buFont typeface="Wingdings" pitchFamily="2" charset="2"/>
              <a:buChar char="Ø"/>
            </a:pPr>
            <a:r>
              <a:rPr lang="en-US" sz="2600" dirty="0"/>
              <a:t>Have a reflective component—you actually think about what you are thinking and studying</a:t>
            </a:r>
          </a:p>
          <a:p>
            <a:pPr marL="457200" indent="-457200">
              <a:buFont typeface="Wingdings" pitchFamily="2" charset="2"/>
              <a:buChar char="Ø"/>
            </a:pPr>
            <a:endParaRPr lang="en-US" sz="2600" dirty="0"/>
          </a:p>
          <a:p>
            <a:pPr marL="457200" indent="-457200">
              <a:buFont typeface="Wingdings" pitchFamily="2" charset="2"/>
              <a:buChar char="Ø"/>
            </a:pPr>
            <a:r>
              <a:rPr lang="en-US" sz="2600" dirty="0"/>
              <a:t>Recognizes psychological factors such as your motivation and desire to learn, how you feel (your emotional state), physical and mental energy levels, and. . .self-efficacy--whether or not you believe you can achieve what you want to</a:t>
            </a:r>
          </a:p>
          <a:p>
            <a:pPr marL="285750" indent="-285750">
              <a:buFont typeface="Wingdings" pitchFamily="2" charset="2"/>
              <a:buChar char="Ø"/>
            </a:pPr>
            <a:endParaRPr lang="en-US" dirty="0"/>
          </a:p>
        </p:txBody>
      </p:sp>
    </p:spTree>
    <p:extLst>
      <p:ext uri="{BB962C8B-B14F-4D97-AF65-F5344CB8AC3E}">
        <p14:creationId xmlns:p14="http://schemas.microsoft.com/office/powerpoint/2010/main" val="2582499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8B947-B630-D541-B420-7B751C1E157C}"/>
              </a:ext>
            </a:extLst>
          </p:cNvPr>
          <p:cNvSpPr>
            <a:spLocks noGrp="1"/>
          </p:cNvSpPr>
          <p:nvPr>
            <p:ph type="title"/>
          </p:nvPr>
        </p:nvSpPr>
        <p:spPr>
          <a:xfrm>
            <a:off x="8218190" y="2229393"/>
            <a:ext cx="3352375" cy="3066507"/>
          </a:xfrm>
        </p:spPr>
        <p:txBody>
          <a:bodyPr vert="horz" lIns="91440" tIns="45720" rIns="91440" bIns="45720" rtlCol="0" anchor="b">
            <a:normAutofit/>
          </a:bodyPr>
          <a:lstStyle/>
          <a:p>
            <a:r>
              <a:rPr lang="en-US" sz="5400" b="0" i="0" kern="1200" dirty="0">
                <a:solidFill>
                  <a:srgbClr val="FF0000"/>
                </a:solidFill>
                <a:latin typeface="+mj-lt"/>
                <a:ea typeface="+mj-ea"/>
                <a:cs typeface="+mj-cs"/>
              </a:rPr>
              <a:t>Fixed</a:t>
            </a:r>
            <a:r>
              <a:rPr lang="en-US" sz="5400" b="0" i="0" kern="1200" dirty="0">
                <a:solidFill>
                  <a:srgbClr val="EBEBEB"/>
                </a:solidFill>
                <a:latin typeface="+mj-lt"/>
                <a:ea typeface="+mj-ea"/>
                <a:cs typeface="+mj-cs"/>
              </a:rPr>
              <a:t> vs Growth Mindset</a:t>
            </a:r>
          </a:p>
        </p:txBody>
      </p:sp>
      <p:sp>
        <p:nvSpPr>
          <p:cNvPr id="24"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Cloud Callout 5">
            <a:extLst>
              <a:ext uri="{FF2B5EF4-FFF2-40B4-BE49-F238E27FC236}">
                <a16:creationId xmlns:a16="http://schemas.microsoft.com/office/drawing/2014/main" id="{2D196DCE-68A3-634A-898C-9F2E9E989483}"/>
              </a:ext>
            </a:extLst>
          </p:cNvPr>
          <p:cNvSpPr/>
          <p:nvPr/>
        </p:nvSpPr>
        <p:spPr>
          <a:xfrm>
            <a:off x="6565152" y="107213"/>
            <a:ext cx="2916002" cy="1538174"/>
          </a:xfrm>
          <a:prstGeom prst="cloudCallout">
            <a:avLst>
              <a:gd name="adj1" fmla="val -61774"/>
              <a:gd name="adj2" fmla="val 84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do students</a:t>
            </a:r>
          </a:p>
          <a:p>
            <a:pPr algn="ctr"/>
            <a:r>
              <a:rPr lang="en-US" dirty="0">
                <a:solidFill>
                  <a:schemeClr val="tx1"/>
                </a:solidFill>
              </a:rPr>
              <a:t> have a FIXED mindset?</a:t>
            </a:r>
          </a:p>
        </p:txBody>
      </p:sp>
      <p:sp>
        <p:nvSpPr>
          <p:cNvPr id="3" name="TextBox 2">
            <a:extLst>
              <a:ext uri="{FF2B5EF4-FFF2-40B4-BE49-F238E27FC236}">
                <a16:creationId xmlns:a16="http://schemas.microsoft.com/office/drawing/2014/main" id="{B278A095-01F2-9D4E-81C3-6DB259E5B3F7}"/>
              </a:ext>
            </a:extLst>
          </p:cNvPr>
          <p:cNvSpPr txBox="1"/>
          <p:nvPr/>
        </p:nvSpPr>
        <p:spPr>
          <a:xfrm>
            <a:off x="178021" y="117693"/>
            <a:ext cx="6305261" cy="6740307"/>
          </a:xfrm>
          <a:prstGeom prst="rect">
            <a:avLst/>
          </a:prstGeom>
          <a:noFill/>
        </p:spPr>
        <p:txBody>
          <a:bodyPr wrap="square" rtlCol="0">
            <a:spAutoFit/>
          </a:bodyPr>
          <a:lstStyle/>
          <a:p>
            <a:r>
              <a:rPr lang="en-US" sz="2400" b="1" dirty="0">
                <a:latin typeface="Arial Rounded MT Bold" panose="020F0704030504030204" pitchFamily="34" charset="77"/>
              </a:rPr>
              <a:t>Fixed Mindset</a:t>
            </a:r>
            <a:r>
              <a:rPr lang="en-US" sz="2400" b="1" dirty="0"/>
              <a:t>: </a:t>
            </a:r>
            <a:r>
              <a:rPr lang="en-US" sz="2400" dirty="0"/>
              <a:t>Belief is that intelligence is fixed, and that it can’t change or grow</a:t>
            </a:r>
          </a:p>
          <a:p>
            <a:endParaRPr lang="en-US" sz="2400" dirty="0"/>
          </a:p>
          <a:p>
            <a:r>
              <a:rPr lang="en-US" sz="2400" dirty="0"/>
              <a:t>This belief leads to a desire to “look smart” and therefore the tendency is for you to:</a:t>
            </a:r>
          </a:p>
          <a:p>
            <a:endParaRPr lang="en-US" sz="2400" dirty="0"/>
          </a:p>
          <a:p>
            <a:pPr marL="800100" lvl="1" indent="-342900">
              <a:buFont typeface="Arial" panose="020B0604020202020204" pitchFamily="34" charset="0"/>
              <a:buChar char="•"/>
            </a:pPr>
            <a:r>
              <a:rPr lang="en-US" sz="2400" dirty="0"/>
              <a:t>Avoid challenges</a:t>
            </a:r>
          </a:p>
          <a:p>
            <a:pPr marL="800100" lvl="1" indent="-342900">
              <a:buFont typeface="Arial" panose="020B0604020202020204" pitchFamily="34" charset="0"/>
              <a:buChar char="•"/>
            </a:pPr>
            <a:r>
              <a:rPr lang="en-US" sz="2400" dirty="0"/>
              <a:t>Give up easily when faced with an obstacle</a:t>
            </a:r>
          </a:p>
          <a:p>
            <a:pPr marL="800100" lvl="1" indent="-342900">
              <a:buFont typeface="Arial" panose="020B0604020202020204" pitchFamily="34" charset="0"/>
              <a:buChar char="•"/>
            </a:pPr>
            <a:r>
              <a:rPr lang="en-US" sz="2400" dirty="0"/>
              <a:t>View effort as fruitless or worse</a:t>
            </a:r>
          </a:p>
          <a:p>
            <a:pPr marL="800100" lvl="1" indent="-342900">
              <a:buFont typeface="Arial" panose="020B0604020202020204" pitchFamily="34" charset="0"/>
              <a:buChar char="•"/>
            </a:pPr>
            <a:r>
              <a:rPr lang="en-US" sz="2400" dirty="0"/>
              <a:t>Ignore useful, negative feedback</a:t>
            </a:r>
          </a:p>
          <a:p>
            <a:pPr marL="800100" lvl="1" indent="-342900">
              <a:buFont typeface="Arial" panose="020B0604020202020204" pitchFamily="34" charset="0"/>
              <a:buChar char="•"/>
            </a:pPr>
            <a:r>
              <a:rPr lang="en-US" sz="2400" dirty="0"/>
              <a:t>Feel threatened by the success of others</a:t>
            </a:r>
          </a:p>
          <a:p>
            <a:endParaRPr lang="en-US" sz="2400" dirty="0"/>
          </a:p>
          <a:p>
            <a:pPr algn="ctr"/>
            <a:r>
              <a:rPr lang="en-US" sz="2400" b="1" dirty="0"/>
              <a:t>Students with a Fixed Mindset typically plateau early and achieve less than their full potential</a:t>
            </a:r>
          </a:p>
        </p:txBody>
      </p:sp>
    </p:spTree>
    <p:extLst>
      <p:ext uri="{BB962C8B-B14F-4D97-AF65-F5344CB8AC3E}">
        <p14:creationId xmlns:p14="http://schemas.microsoft.com/office/powerpoint/2010/main" val="208397215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8B947-B630-D541-B420-7B751C1E157C}"/>
              </a:ext>
            </a:extLst>
          </p:cNvPr>
          <p:cNvSpPr>
            <a:spLocks noGrp="1"/>
          </p:cNvSpPr>
          <p:nvPr>
            <p:ph type="title"/>
          </p:nvPr>
        </p:nvSpPr>
        <p:spPr>
          <a:xfrm>
            <a:off x="8218190" y="2229393"/>
            <a:ext cx="3352375" cy="3066507"/>
          </a:xfrm>
        </p:spPr>
        <p:txBody>
          <a:bodyPr vert="horz" lIns="91440" tIns="45720" rIns="91440" bIns="45720" rtlCol="0" anchor="b">
            <a:normAutofit/>
          </a:bodyPr>
          <a:lstStyle/>
          <a:p>
            <a:r>
              <a:rPr lang="en-US" sz="5400" b="0" i="0" kern="1200" dirty="0">
                <a:solidFill>
                  <a:schemeClr val="bg1"/>
                </a:solidFill>
                <a:latin typeface="+mj-lt"/>
                <a:ea typeface="+mj-ea"/>
                <a:cs typeface="+mj-cs"/>
              </a:rPr>
              <a:t>Fixed</a:t>
            </a:r>
            <a:r>
              <a:rPr lang="en-US" sz="5400" b="0" i="0" kern="1200" dirty="0">
                <a:solidFill>
                  <a:srgbClr val="EBEBEB"/>
                </a:solidFill>
                <a:latin typeface="+mj-lt"/>
                <a:ea typeface="+mj-ea"/>
                <a:cs typeface="+mj-cs"/>
              </a:rPr>
              <a:t> vs </a:t>
            </a:r>
            <a:r>
              <a:rPr lang="en-US" sz="5400" b="0" i="0" kern="1200" dirty="0">
                <a:solidFill>
                  <a:srgbClr val="FF0000"/>
                </a:solidFill>
                <a:latin typeface="+mj-lt"/>
                <a:ea typeface="+mj-ea"/>
                <a:cs typeface="+mj-cs"/>
              </a:rPr>
              <a:t>Growth</a:t>
            </a:r>
            <a:r>
              <a:rPr lang="en-US" sz="5400" b="0" i="0" kern="1200" dirty="0">
                <a:solidFill>
                  <a:srgbClr val="EBEBEB"/>
                </a:solidFill>
                <a:latin typeface="+mj-lt"/>
                <a:ea typeface="+mj-ea"/>
                <a:cs typeface="+mj-cs"/>
              </a:rPr>
              <a:t> Mindset</a:t>
            </a:r>
          </a:p>
        </p:txBody>
      </p:sp>
      <p:sp>
        <p:nvSpPr>
          <p:cNvPr id="24"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Cloud Callout 5">
            <a:extLst>
              <a:ext uri="{FF2B5EF4-FFF2-40B4-BE49-F238E27FC236}">
                <a16:creationId xmlns:a16="http://schemas.microsoft.com/office/drawing/2014/main" id="{2D196DCE-68A3-634A-898C-9F2E9E989483}"/>
              </a:ext>
            </a:extLst>
          </p:cNvPr>
          <p:cNvSpPr/>
          <p:nvPr/>
        </p:nvSpPr>
        <p:spPr>
          <a:xfrm>
            <a:off x="6306207" y="107213"/>
            <a:ext cx="3293405" cy="1538174"/>
          </a:xfrm>
          <a:prstGeom prst="cloudCallout">
            <a:avLst>
              <a:gd name="adj1" fmla="val -61774"/>
              <a:gd name="adj2" fmla="val 84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do students</a:t>
            </a:r>
          </a:p>
          <a:p>
            <a:pPr algn="ctr"/>
            <a:r>
              <a:rPr lang="en-US" dirty="0">
                <a:solidFill>
                  <a:schemeClr val="tx1"/>
                </a:solidFill>
              </a:rPr>
              <a:t> have a GROWTH mindset?</a:t>
            </a:r>
          </a:p>
        </p:txBody>
      </p:sp>
      <p:sp>
        <p:nvSpPr>
          <p:cNvPr id="3" name="TextBox 2">
            <a:extLst>
              <a:ext uri="{FF2B5EF4-FFF2-40B4-BE49-F238E27FC236}">
                <a16:creationId xmlns:a16="http://schemas.microsoft.com/office/drawing/2014/main" id="{B278A095-01F2-9D4E-81C3-6DB259E5B3F7}"/>
              </a:ext>
            </a:extLst>
          </p:cNvPr>
          <p:cNvSpPr txBox="1"/>
          <p:nvPr/>
        </p:nvSpPr>
        <p:spPr>
          <a:xfrm>
            <a:off x="178021" y="117693"/>
            <a:ext cx="6305261" cy="6001643"/>
          </a:xfrm>
          <a:prstGeom prst="rect">
            <a:avLst/>
          </a:prstGeom>
          <a:noFill/>
        </p:spPr>
        <p:txBody>
          <a:bodyPr wrap="square" rtlCol="0">
            <a:spAutoFit/>
          </a:bodyPr>
          <a:lstStyle/>
          <a:p>
            <a:r>
              <a:rPr lang="en-US" sz="2400" b="1" dirty="0">
                <a:latin typeface="Arial Rounded MT Bold" panose="020F0704030504030204" pitchFamily="34" charset="77"/>
              </a:rPr>
              <a:t>Growth Mindset</a:t>
            </a:r>
            <a:r>
              <a:rPr lang="en-US" sz="2400" b="1" dirty="0"/>
              <a:t>: </a:t>
            </a:r>
            <a:r>
              <a:rPr lang="en-US" sz="2400" dirty="0"/>
              <a:t>Belief is that intelligence can be developed.</a:t>
            </a:r>
          </a:p>
          <a:p>
            <a:endParaRPr lang="en-US" sz="2400" dirty="0"/>
          </a:p>
          <a:p>
            <a:r>
              <a:rPr lang="en-US" sz="2400" dirty="0"/>
              <a:t>This belief leads to a desire to learn and therefore to a tendency to:</a:t>
            </a:r>
          </a:p>
          <a:p>
            <a:endParaRPr lang="en-US" sz="2400" dirty="0"/>
          </a:p>
          <a:p>
            <a:pPr marL="800100" lvl="1" indent="-342900">
              <a:buFont typeface="Arial" panose="020B0604020202020204" pitchFamily="34" charset="0"/>
              <a:buChar char="•"/>
            </a:pPr>
            <a:r>
              <a:rPr lang="en-US" sz="2400" dirty="0"/>
              <a:t>Embrace challenges</a:t>
            </a:r>
          </a:p>
          <a:p>
            <a:pPr marL="800100" lvl="1" indent="-342900">
              <a:buFont typeface="Arial" panose="020B0604020202020204" pitchFamily="34" charset="0"/>
              <a:buChar char="•"/>
            </a:pPr>
            <a:r>
              <a:rPr lang="en-US" sz="2400" dirty="0"/>
              <a:t>Persist in the face of obstacles and setbacks</a:t>
            </a:r>
          </a:p>
          <a:p>
            <a:pPr marL="800100" lvl="1" indent="-342900">
              <a:buFont typeface="Arial" panose="020B0604020202020204" pitchFamily="34" charset="0"/>
              <a:buChar char="•"/>
            </a:pPr>
            <a:r>
              <a:rPr lang="en-US" sz="2400" dirty="0"/>
              <a:t>See effort as a path to mastery</a:t>
            </a:r>
          </a:p>
          <a:p>
            <a:pPr marL="800100" lvl="1" indent="-342900">
              <a:buFont typeface="Arial" panose="020B0604020202020204" pitchFamily="34" charset="0"/>
              <a:buChar char="•"/>
            </a:pPr>
            <a:r>
              <a:rPr lang="en-US" sz="2400" dirty="0"/>
              <a:t>Learn from feedback</a:t>
            </a:r>
          </a:p>
          <a:p>
            <a:pPr marL="800100" lvl="1" indent="-342900">
              <a:buFont typeface="Arial" panose="020B0604020202020204" pitchFamily="34" charset="0"/>
              <a:buChar char="•"/>
            </a:pPr>
            <a:r>
              <a:rPr lang="en-US" sz="2400" dirty="0"/>
              <a:t>Find lessons and inspiration in the success of others</a:t>
            </a:r>
          </a:p>
          <a:p>
            <a:endParaRPr lang="en-US" sz="2400" dirty="0"/>
          </a:p>
          <a:p>
            <a:pPr algn="ctr"/>
            <a:r>
              <a:rPr lang="en-US" sz="2400" b="1" dirty="0"/>
              <a:t>Students with a Growth Mindset typically reach even higher</a:t>
            </a:r>
          </a:p>
        </p:txBody>
      </p:sp>
    </p:spTree>
    <p:extLst>
      <p:ext uri="{BB962C8B-B14F-4D97-AF65-F5344CB8AC3E}">
        <p14:creationId xmlns:p14="http://schemas.microsoft.com/office/powerpoint/2010/main" val="77250847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8B947-B630-D541-B420-7B751C1E157C}"/>
              </a:ext>
            </a:extLst>
          </p:cNvPr>
          <p:cNvSpPr>
            <a:spLocks noGrp="1"/>
          </p:cNvSpPr>
          <p:nvPr>
            <p:ph type="title"/>
          </p:nvPr>
        </p:nvSpPr>
        <p:spPr>
          <a:xfrm>
            <a:off x="8218190" y="2229393"/>
            <a:ext cx="3352375" cy="3066507"/>
          </a:xfrm>
        </p:spPr>
        <p:txBody>
          <a:bodyPr vert="horz" lIns="91440" tIns="45720" rIns="91440" bIns="45720" rtlCol="0" anchor="b">
            <a:normAutofit/>
          </a:bodyPr>
          <a:lstStyle/>
          <a:p>
            <a:r>
              <a:rPr lang="en-US" sz="5400" b="0" i="0" kern="1200" dirty="0">
                <a:solidFill>
                  <a:srgbClr val="00B0F0"/>
                </a:solidFill>
                <a:latin typeface="+mj-lt"/>
                <a:ea typeface="+mj-ea"/>
                <a:cs typeface="+mj-cs"/>
              </a:rPr>
              <a:t>Victim</a:t>
            </a:r>
            <a:r>
              <a:rPr lang="en-US" sz="5400" b="0" i="0" kern="1200" dirty="0">
                <a:solidFill>
                  <a:srgbClr val="EBEBEB"/>
                </a:solidFill>
                <a:latin typeface="+mj-lt"/>
                <a:ea typeface="+mj-ea"/>
                <a:cs typeface="+mj-cs"/>
              </a:rPr>
              <a:t> vs Creator Mindset</a:t>
            </a:r>
          </a:p>
        </p:txBody>
      </p:sp>
      <p:sp>
        <p:nvSpPr>
          <p:cNvPr id="24"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Cloud Callout 5">
            <a:extLst>
              <a:ext uri="{FF2B5EF4-FFF2-40B4-BE49-F238E27FC236}">
                <a16:creationId xmlns:a16="http://schemas.microsoft.com/office/drawing/2014/main" id="{2D196DCE-68A3-634A-898C-9F2E9E989483}"/>
              </a:ext>
            </a:extLst>
          </p:cNvPr>
          <p:cNvSpPr/>
          <p:nvPr/>
        </p:nvSpPr>
        <p:spPr>
          <a:xfrm>
            <a:off x="6565152" y="107213"/>
            <a:ext cx="2916002" cy="1538174"/>
          </a:xfrm>
          <a:prstGeom prst="cloudCallout">
            <a:avLst>
              <a:gd name="adj1" fmla="val -61774"/>
              <a:gd name="adj2" fmla="val 84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do students</a:t>
            </a:r>
          </a:p>
          <a:p>
            <a:pPr algn="ctr"/>
            <a:r>
              <a:rPr lang="en-US" dirty="0">
                <a:solidFill>
                  <a:schemeClr val="tx1"/>
                </a:solidFill>
              </a:rPr>
              <a:t> have a VICTIM mindset?</a:t>
            </a:r>
          </a:p>
        </p:txBody>
      </p:sp>
      <p:sp>
        <p:nvSpPr>
          <p:cNvPr id="3" name="TextBox 2">
            <a:extLst>
              <a:ext uri="{FF2B5EF4-FFF2-40B4-BE49-F238E27FC236}">
                <a16:creationId xmlns:a16="http://schemas.microsoft.com/office/drawing/2014/main" id="{B278A095-01F2-9D4E-81C3-6DB259E5B3F7}"/>
              </a:ext>
            </a:extLst>
          </p:cNvPr>
          <p:cNvSpPr txBox="1"/>
          <p:nvPr/>
        </p:nvSpPr>
        <p:spPr>
          <a:xfrm>
            <a:off x="178021" y="117693"/>
            <a:ext cx="6305261" cy="6001643"/>
          </a:xfrm>
          <a:prstGeom prst="rect">
            <a:avLst/>
          </a:prstGeom>
          <a:noFill/>
        </p:spPr>
        <p:txBody>
          <a:bodyPr wrap="square" rtlCol="0">
            <a:spAutoFit/>
          </a:bodyPr>
          <a:lstStyle/>
          <a:p>
            <a:r>
              <a:rPr lang="en-US" sz="2400" b="1" dirty="0">
                <a:latin typeface="Arial Rounded MT Bold" panose="020F0704030504030204" pitchFamily="34" charset="77"/>
              </a:rPr>
              <a:t>Victim Mindset</a:t>
            </a:r>
            <a:r>
              <a:rPr lang="en-US" sz="2400" b="1" dirty="0"/>
              <a:t>: </a:t>
            </a:r>
            <a:r>
              <a:rPr lang="en-US" sz="2400" dirty="0"/>
              <a:t>Belief is that life happens </a:t>
            </a:r>
            <a:r>
              <a:rPr lang="en-US" sz="2400" i="1" dirty="0"/>
              <a:t>to</a:t>
            </a:r>
            <a:r>
              <a:rPr lang="en-US" sz="2400" dirty="0"/>
              <a:t> you and you have no choices</a:t>
            </a:r>
          </a:p>
          <a:p>
            <a:endParaRPr lang="en-US" sz="2400" dirty="0"/>
          </a:p>
          <a:p>
            <a:r>
              <a:rPr lang="en-US" sz="2400" dirty="0"/>
              <a:t>This belief leads to thinking you cannot have the life you want and leads you to</a:t>
            </a:r>
          </a:p>
          <a:p>
            <a:endParaRPr lang="en-US" sz="2400" dirty="0"/>
          </a:p>
          <a:p>
            <a:pPr marL="800100" lvl="1" indent="-342900">
              <a:buFont typeface="Arial" panose="020B0604020202020204" pitchFamily="34" charset="0"/>
              <a:buChar char="•"/>
            </a:pPr>
            <a:r>
              <a:rPr lang="en-US" sz="2400" dirty="0"/>
              <a:t>Blame others</a:t>
            </a:r>
          </a:p>
          <a:p>
            <a:pPr marL="800100" lvl="1" indent="-342900">
              <a:buFont typeface="Arial" panose="020B0604020202020204" pitchFamily="34" charset="0"/>
              <a:buChar char="•"/>
            </a:pPr>
            <a:r>
              <a:rPr lang="en-US" sz="2400" dirty="0"/>
              <a:t>Complain about your life</a:t>
            </a:r>
          </a:p>
          <a:p>
            <a:pPr marL="800100" lvl="1" indent="-342900">
              <a:buFont typeface="Arial" panose="020B0604020202020204" pitchFamily="34" charset="0"/>
              <a:buChar char="•"/>
            </a:pPr>
            <a:r>
              <a:rPr lang="en-US" sz="2400" dirty="0"/>
              <a:t>View effort as fruitless or worse</a:t>
            </a:r>
          </a:p>
          <a:p>
            <a:pPr marL="800100" lvl="1" indent="-342900">
              <a:buFont typeface="Arial" panose="020B0604020202020204" pitchFamily="34" charset="0"/>
              <a:buChar char="•"/>
            </a:pPr>
            <a:r>
              <a:rPr lang="en-US" sz="2400" dirty="0"/>
              <a:t>Make excuses for yourself</a:t>
            </a:r>
          </a:p>
          <a:p>
            <a:pPr marL="800100" lvl="1" indent="-342900">
              <a:buFont typeface="Arial" panose="020B0604020202020204" pitchFamily="34" charset="0"/>
              <a:buChar char="•"/>
            </a:pPr>
            <a:r>
              <a:rPr lang="en-US" sz="2400" dirty="0"/>
              <a:t>Repeat behaviors that reinforce feeling like a victim</a:t>
            </a:r>
          </a:p>
          <a:p>
            <a:endParaRPr lang="en-US" sz="2400" dirty="0"/>
          </a:p>
          <a:p>
            <a:pPr algn="ctr"/>
            <a:r>
              <a:rPr lang="en-US" sz="2400" b="1" dirty="0"/>
              <a:t>Students with a Victim Mindset refuse to see and act on choices that would help them achieve the life they want.</a:t>
            </a:r>
          </a:p>
        </p:txBody>
      </p:sp>
    </p:spTree>
    <p:extLst>
      <p:ext uri="{BB962C8B-B14F-4D97-AF65-F5344CB8AC3E}">
        <p14:creationId xmlns:p14="http://schemas.microsoft.com/office/powerpoint/2010/main" val="310372054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8B947-B630-D541-B420-7B751C1E157C}"/>
              </a:ext>
            </a:extLst>
          </p:cNvPr>
          <p:cNvSpPr>
            <a:spLocks noGrp="1"/>
          </p:cNvSpPr>
          <p:nvPr>
            <p:ph type="title"/>
          </p:nvPr>
        </p:nvSpPr>
        <p:spPr>
          <a:xfrm>
            <a:off x="8218190" y="2229393"/>
            <a:ext cx="3352375" cy="3066507"/>
          </a:xfrm>
        </p:spPr>
        <p:txBody>
          <a:bodyPr vert="horz" lIns="91440" tIns="45720" rIns="91440" bIns="45720" rtlCol="0" anchor="b">
            <a:normAutofit/>
          </a:bodyPr>
          <a:lstStyle/>
          <a:p>
            <a:r>
              <a:rPr lang="en-US" sz="5400" b="0" i="0" kern="1200" dirty="0">
                <a:solidFill>
                  <a:schemeClr val="bg1"/>
                </a:solidFill>
                <a:latin typeface="+mj-lt"/>
                <a:ea typeface="+mj-ea"/>
                <a:cs typeface="+mj-cs"/>
              </a:rPr>
              <a:t>Victim</a:t>
            </a:r>
            <a:r>
              <a:rPr lang="en-US" sz="5400" b="0" i="0" kern="1200" dirty="0">
                <a:solidFill>
                  <a:srgbClr val="EBEBEB"/>
                </a:solidFill>
                <a:latin typeface="+mj-lt"/>
                <a:ea typeface="+mj-ea"/>
                <a:cs typeface="+mj-cs"/>
              </a:rPr>
              <a:t> vs </a:t>
            </a:r>
            <a:r>
              <a:rPr lang="en-US" sz="5400" b="0" i="0" kern="1200" dirty="0">
                <a:solidFill>
                  <a:srgbClr val="00B0F0"/>
                </a:solidFill>
                <a:latin typeface="+mj-lt"/>
                <a:ea typeface="+mj-ea"/>
                <a:cs typeface="+mj-cs"/>
              </a:rPr>
              <a:t>Creator</a:t>
            </a:r>
            <a:r>
              <a:rPr lang="en-US" sz="5400" b="0" i="0" kern="1200" dirty="0">
                <a:solidFill>
                  <a:srgbClr val="EBEBEB"/>
                </a:solidFill>
                <a:latin typeface="+mj-lt"/>
                <a:ea typeface="+mj-ea"/>
                <a:cs typeface="+mj-cs"/>
              </a:rPr>
              <a:t> Mindset</a:t>
            </a:r>
          </a:p>
        </p:txBody>
      </p:sp>
      <p:sp>
        <p:nvSpPr>
          <p:cNvPr id="24"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Cloud Callout 5">
            <a:extLst>
              <a:ext uri="{FF2B5EF4-FFF2-40B4-BE49-F238E27FC236}">
                <a16:creationId xmlns:a16="http://schemas.microsoft.com/office/drawing/2014/main" id="{2D196DCE-68A3-634A-898C-9F2E9E989483}"/>
              </a:ext>
            </a:extLst>
          </p:cNvPr>
          <p:cNvSpPr/>
          <p:nvPr/>
        </p:nvSpPr>
        <p:spPr>
          <a:xfrm>
            <a:off x="6321849" y="107213"/>
            <a:ext cx="3352375" cy="1711196"/>
          </a:xfrm>
          <a:prstGeom prst="cloudCallout">
            <a:avLst>
              <a:gd name="adj1" fmla="val -61774"/>
              <a:gd name="adj2" fmla="val 8462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do students</a:t>
            </a:r>
          </a:p>
          <a:p>
            <a:pPr algn="ctr"/>
            <a:r>
              <a:rPr lang="en-US" dirty="0">
                <a:solidFill>
                  <a:schemeClr val="tx1"/>
                </a:solidFill>
              </a:rPr>
              <a:t> have a CREATOR mindset?</a:t>
            </a:r>
          </a:p>
        </p:txBody>
      </p:sp>
      <p:sp>
        <p:nvSpPr>
          <p:cNvPr id="3" name="TextBox 2">
            <a:extLst>
              <a:ext uri="{FF2B5EF4-FFF2-40B4-BE49-F238E27FC236}">
                <a16:creationId xmlns:a16="http://schemas.microsoft.com/office/drawing/2014/main" id="{B278A095-01F2-9D4E-81C3-6DB259E5B3F7}"/>
              </a:ext>
            </a:extLst>
          </p:cNvPr>
          <p:cNvSpPr txBox="1"/>
          <p:nvPr/>
        </p:nvSpPr>
        <p:spPr>
          <a:xfrm>
            <a:off x="178021" y="117693"/>
            <a:ext cx="6305261" cy="6001643"/>
          </a:xfrm>
          <a:prstGeom prst="rect">
            <a:avLst/>
          </a:prstGeom>
          <a:noFill/>
        </p:spPr>
        <p:txBody>
          <a:bodyPr wrap="square" rtlCol="0">
            <a:spAutoFit/>
          </a:bodyPr>
          <a:lstStyle/>
          <a:p>
            <a:r>
              <a:rPr lang="en-US" sz="2400" b="1" dirty="0">
                <a:latin typeface="Arial Rounded MT Bold" panose="020F0704030504030204" pitchFamily="34" charset="77"/>
              </a:rPr>
              <a:t>Creator Mindset</a:t>
            </a:r>
            <a:r>
              <a:rPr lang="en-US" sz="2400" b="1" dirty="0"/>
              <a:t>: </a:t>
            </a:r>
            <a:r>
              <a:rPr lang="en-US" sz="2400" dirty="0"/>
              <a:t>Belief is that you have multiple options to create the life you want</a:t>
            </a:r>
          </a:p>
          <a:p>
            <a:endParaRPr lang="en-US" sz="2400" dirty="0"/>
          </a:p>
          <a:p>
            <a:r>
              <a:rPr lang="en-US" sz="2400" dirty="0"/>
              <a:t>This belief includes accepting personal responsibility leading to</a:t>
            </a:r>
          </a:p>
          <a:p>
            <a:endParaRPr lang="en-US" sz="2400" dirty="0"/>
          </a:p>
          <a:p>
            <a:pPr marL="800100" lvl="1" indent="-342900">
              <a:buFont typeface="Arial" panose="020B0604020202020204" pitchFamily="34" charset="0"/>
              <a:buChar char="•"/>
            </a:pPr>
            <a:r>
              <a:rPr lang="en-US" sz="2400" dirty="0"/>
              <a:t>Seeking solutions</a:t>
            </a:r>
          </a:p>
          <a:p>
            <a:pPr marL="800100" lvl="1" indent="-342900">
              <a:buFont typeface="Arial" panose="020B0604020202020204" pitchFamily="34" charset="0"/>
              <a:buChar char="•"/>
            </a:pPr>
            <a:r>
              <a:rPr lang="en-US" sz="2400" dirty="0"/>
              <a:t>Taking action</a:t>
            </a:r>
          </a:p>
          <a:p>
            <a:pPr marL="800100" lvl="1" indent="-342900">
              <a:buFont typeface="Arial" panose="020B0604020202020204" pitchFamily="34" charset="0"/>
              <a:buChar char="•"/>
            </a:pPr>
            <a:r>
              <a:rPr lang="en-US" sz="2400" dirty="0"/>
              <a:t>Trying something new</a:t>
            </a:r>
          </a:p>
          <a:p>
            <a:pPr marL="800100" lvl="1" indent="-342900">
              <a:buFont typeface="Arial" panose="020B0604020202020204" pitchFamily="34" charset="0"/>
              <a:buChar char="•"/>
            </a:pPr>
            <a:r>
              <a:rPr lang="en-US" sz="2400" dirty="0"/>
              <a:t>Seeing failure as part of success</a:t>
            </a:r>
          </a:p>
          <a:p>
            <a:pPr marL="800100" lvl="1" indent="-342900">
              <a:buFont typeface="Arial" panose="020B0604020202020204" pitchFamily="34" charset="0"/>
              <a:buChar char="•"/>
            </a:pPr>
            <a:r>
              <a:rPr lang="en-US" sz="2400" dirty="0"/>
              <a:t>Developing grit and resilience</a:t>
            </a:r>
          </a:p>
          <a:p>
            <a:pPr marL="800100" lvl="1" indent="-342900">
              <a:buFont typeface="Arial" panose="020B0604020202020204" pitchFamily="34" charset="0"/>
              <a:buChar char="•"/>
            </a:pPr>
            <a:endParaRPr lang="en-US" sz="2400" dirty="0"/>
          </a:p>
          <a:p>
            <a:pPr algn="ctr"/>
            <a:r>
              <a:rPr lang="en-US" sz="2400" b="1" dirty="0"/>
              <a:t>Students with a Creator Mindset accept responsibility for their choices and take action to create the life they want.</a:t>
            </a:r>
          </a:p>
        </p:txBody>
      </p:sp>
    </p:spTree>
    <p:extLst>
      <p:ext uri="{BB962C8B-B14F-4D97-AF65-F5344CB8AC3E}">
        <p14:creationId xmlns:p14="http://schemas.microsoft.com/office/powerpoint/2010/main" val="109017173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70A69-1866-F948-8F3C-FF28FAC79131}"/>
              </a:ext>
            </a:extLst>
          </p:cNvPr>
          <p:cNvSpPr txBox="1"/>
          <p:nvPr/>
        </p:nvSpPr>
        <p:spPr>
          <a:xfrm>
            <a:off x="73573" y="167679"/>
            <a:ext cx="12044854" cy="6832640"/>
          </a:xfrm>
          <a:prstGeom prst="rect">
            <a:avLst/>
          </a:prstGeom>
          <a:noFill/>
        </p:spPr>
        <p:txBody>
          <a:bodyPr wrap="square" rtlCol="0">
            <a:spAutoFit/>
          </a:bodyPr>
          <a:lstStyle/>
          <a:p>
            <a:pPr algn="ctr"/>
            <a:r>
              <a:rPr lang="en-US" sz="4400" b="1" dirty="0"/>
              <a:t>Let’s be honest. . .</a:t>
            </a:r>
          </a:p>
          <a:p>
            <a:r>
              <a:rPr lang="en-US" sz="3800" dirty="0"/>
              <a:t>No one makes Creator mindset choices all</a:t>
            </a:r>
          </a:p>
          <a:p>
            <a:r>
              <a:rPr lang="en-US" sz="3800" dirty="0"/>
              <a:t>the time. Our inner lives feature a perpetual tug of war between the Creator part of us and the Victim part of us.</a:t>
            </a:r>
          </a:p>
          <a:p>
            <a:endParaRPr lang="en-US" sz="1400" dirty="0"/>
          </a:p>
          <a:p>
            <a:r>
              <a:rPr lang="en-US" sz="3800" dirty="0"/>
              <a:t>But, if you believe that someone or something out there, outside yourself, causes all your problems, then it’s up to “them” to change. Can you afford to give your life over to someone or something else?</a:t>
            </a:r>
          </a:p>
          <a:p>
            <a:pPr algn="r"/>
            <a:r>
              <a:rPr lang="en-US" sz="2000" dirty="0"/>
              <a:t>Downing, </a:t>
            </a:r>
            <a:r>
              <a:rPr lang="en-US" sz="2000" i="1" dirty="0" err="1"/>
              <a:t>OnCourse</a:t>
            </a:r>
            <a:r>
              <a:rPr lang="en-US" sz="2000" dirty="0"/>
              <a:t>, Cengage, 2017</a:t>
            </a:r>
          </a:p>
          <a:p>
            <a:endParaRPr lang="en-US" dirty="0"/>
          </a:p>
        </p:txBody>
      </p:sp>
    </p:spTree>
    <p:extLst>
      <p:ext uri="{BB962C8B-B14F-4D97-AF65-F5344CB8AC3E}">
        <p14:creationId xmlns:p14="http://schemas.microsoft.com/office/powerpoint/2010/main" val="4121540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70A69-1866-F948-8F3C-FF28FAC79131}"/>
              </a:ext>
            </a:extLst>
          </p:cNvPr>
          <p:cNvSpPr txBox="1"/>
          <p:nvPr/>
        </p:nvSpPr>
        <p:spPr>
          <a:xfrm>
            <a:off x="73572" y="167679"/>
            <a:ext cx="11971283" cy="6801862"/>
          </a:xfrm>
          <a:prstGeom prst="rect">
            <a:avLst/>
          </a:prstGeom>
          <a:noFill/>
        </p:spPr>
        <p:txBody>
          <a:bodyPr wrap="square" rtlCol="0">
            <a:spAutoFit/>
          </a:bodyPr>
          <a:lstStyle/>
          <a:p>
            <a:pPr algn="ctr"/>
            <a:endParaRPr lang="en-US" sz="4400" b="1" dirty="0"/>
          </a:p>
          <a:p>
            <a:pPr algn="ctr"/>
            <a:endParaRPr lang="en-US" sz="1400" b="1" dirty="0"/>
          </a:p>
          <a:p>
            <a:pPr algn="ctr"/>
            <a:r>
              <a:rPr lang="en-US" sz="4000" b="1" dirty="0"/>
              <a:t>Is it outrageous to believe that you create everything in your life? </a:t>
            </a:r>
            <a:r>
              <a:rPr lang="en-US" sz="4000" dirty="0"/>
              <a:t>Of course it is.</a:t>
            </a:r>
          </a:p>
          <a:p>
            <a:pPr algn="ctr"/>
            <a:endParaRPr lang="en-US" sz="4000" dirty="0"/>
          </a:p>
          <a:p>
            <a:pPr algn="ctr"/>
            <a:r>
              <a:rPr lang="en-US" sz="4000" b="1" dirty="0"/>
              <a:t>But, here’s a better question:</a:t>
            </a:r>
          </a:p>
          <a:p>
            <a:pPr algn="ctr"/>
            <a:r>
              <a:rPr lang="en-US" sz="4000" i="1" dirty="0"/>
              <a:t>Would it improve your life to </a:t>
            </a:r>
            <a:r>
              <a:rPr lang="en-US" sz="4000" dirty="0"/>
              <a:t>act</a:t>
            </a:r>
            <a:r>
              <a:rPr lang="en-US" sz="4000" i="1" dirty="0"/>
              <a:t> as if you create all of the outcomes and experiences</a:t>
            </a:r>
          </a:p>
          <a:p>
            <a:pPr algn="ctr"/>
            <a:r>
              <a:rPr lang="en-US" sz="4000" i="1" dirty="0"/>
              <a:t>in your life</a:t>
            </a:r>
            <a:r>
              <a:rPr lang="en-US" sz="4000" dirty="0"/>
              <a:t>?</a:t>
            </a:r>
          </a:p>
          <a:p>
            <a:pPr algn="ctr"/>
            <a:r>
              <a:rPr lang="en-US" sz="4000" b="1" dirty="0"/>
              <a:t>YES!</a:t>
            </a:r>
          </a:p>
          <a:p>
            <a:pPr algn="r"/>
            <a:endParaRPr lang="en-US" sz="2000" dirty="0"/>
          </a:p>
          <a:p>
            <a:pPr algn="r"/>
            <a:r>
              <a:rPr lang="en-US" sz="2000" dirty="0"/>
              <a:t>Downing, </a:t>
            </a:r>
            <a:r>
              <a:rPr lang="en-US" sz="2000" i="1" dirty="0" err="1"/>
              <a:t>OnCourse</a:t>
            </a:r>
            <a:r>
              <a:rPr lang="en-US" sz="2000" dirty="0"/>
              <a:t>, Cengage, 2017</a:t>
            </a:r>
          </a:p>
          <a:p>
            <a:endParaRPr lang="en-US" dirty="0"/>
          </a:p>
        </p:txBody>
      </p:sp>
    </p:spTree>
    <p:extLst>
      <p:ext uri="{BB962C8B-B14F-4D97-AF65-F5344CB8AC3E}">
        <p14:creationId xmlns:p14="http://schemas.microsoft.com/office/powerpoint/2010/main" val="388708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70A69-1866-F948-8F3C-FF28FAC79131}"/>
              </a:ext>
            </a:extLst>
          </p:cNvPr>
          <p:cNvSpPr txBox="1"/>
          <p:nvPr/>
        </p:nvSpPr>
        <p:spPr>
          <a:xfrm>
            <a:off x="73573" y="167679"/>
            <a:ext cx="12213020" cy="6093976"/>
          </a:xfrm>
          <a:prstGeom prst="rect">
            <a:avLst/>
          </a:prstGeom>
          <a:noFill/>
        </p:spPr>
        <p:txBody>
          <a:bodyPr wrap="square" rtlCol="0">
            <a:spAutoFit/>
          </a:bodyPr>
          <a:lstStyle/>
          <a:p>
            <a:pPr algn="ctr"/>
            <a:endParaRPr lang="en-US" sz="4400" b="1" dirty="0"/>
          </a:p>
          <a:p>
            <a:pPr algn="ctr"/>
            <a:endParaRPr lang="en-US" sz="4400" b="1" dirty="0"/>
          </a:p>
          <a:p>
            <a:pPr algn="ctr"/>
            <a:r>
              <a:rPr lang="en-US" sz="4400" b="1" dirty="0"/>
              <a:t>The more choices we make as Creators, the more we improve the quality of our lives.</a:t>
            </a:r>
          </a:p>
          <a:p>
            <a:pPr algn="ctr"/>
            <a:endParaRPr lang="en-US" sz="4400" b="1" dirty="0"/>
          </a:p>
          <a:p>
            <a:pPr algn="ctr"/>
            <a:r>
              <a:rPr lang="en-US" sz="4400" b="1" dirty="0"/>
              <a:t>Choose more often as a Creator.</a:t>
            </a:r>
          </a:p>
          <a:p>
            <a:pPr algn="ctr"/>
            <a:r>
              <a:rPr lang="en-US" sz="4400" b="1" dirty="0"/>
              <a:t>It won’t be easy, but it </a:t>
            </a:r>
            <a:r>
              <a:rPr lang="en-US" sz="4400" b="1" i="1" dirty="0"/>
              <a:t>is</a:t>
            </a:r>
            <a:r>
              <a:rPr lang="en-US" sz="4400" b="1" dirty="0"/>
              <a:t> worth it.</a:t>
            </a:r>
          </a:p>
          <a:p>
            <a:pPr algn="ctr"/>
            <a:endParaRPr lang="en-US" sz="4400" b="1" dirty="0"/>
          </a:p>
          <a:p>
            <a:pPr algn="r"/>
            <a:r>
              <a:rPr lang="en-US" sz="2000" dirty="0"/>
              <a:t>(Downing, </a:t>
            </a:r>
            <a:r>
              <a:rPr lang="en-US" sz="2000" i="1" dirty="0" err="1"/>
              <a:t>OnCourse</a:t>
            </a:r>
            <a:r>
              <a:rPr lang="en-US" sz="2000" dirty="0"/>
              <a:t>, Cengage, 2017)</a:t>
            </a:r>
          </a:p>
          <a:p>
            <a:endParaRPr lang="en-US" dirty="0"/>
          </a:p>
        </p:txBody>
      </p:sp>
    </p:spTree>
    <p:extLst>
      <p:ext uri="{BB962C8B-B14F-4D97-AF65-F5344CB8AC3E}">
        <p14:creationId xmlns:p14="http://schemas.microsoft.com/office/powerpoint/2010/main" val="18231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070A69-1866-F948-8F3C-FF28FAC79131}"/>
              </a:ext>
            </a:extLst>
          </p:cNvPr>
          <p:cNvSpPr txBox="1"/>
          <p:nvPr/>
        </p:nvSpPr>
        <p:spPr>
          <a:xfrm>
            <a:off x="73573" y="167679"/>
            <a:ext cx="12213020" cy="4616648"/>
          </a:xfrm>
          <a:prstGeom prst="rect">
            <a:avLst/>
          </a:prstGeom>
          <a:noFill/>
        </p:spPr>
        <p:txBody>
          <a:bodyPr wrap="square" rtlCol="0">
            <a:spAutoFit/>
          </a:bodyPr>
          <a:lstStyle/>
          <a:p>
            <a:pPr algn="ctr"/>
            <a:endParaRPr lang="en-US" sz="4400" b="1" dirty="0"/>
          </a:p>
          <a:p>
            <a:pPr algn="ctr"/>
            <a:endParaRPr lang="en-US" sz="4400" b="1" dirty="0"/>
          </a:p>
          <a:p>
            <a:pPr algn="ctr"/>
            <a:endParaRPr lang="en-US" sz="4400" b="1" dirty="0"/>
          </a:p>
          <a:p>
            <a:pPr algn="ctr"/>
            <a:r>
              <a:rPr lang="en-US" sz="4000" b="1" dirty="0"/>
              <a:t>If you want to succeed in college and in life,</a:t>
            </a:r>
          </a:p>
          <a:p>
            <a:pPr algn="ctr"/>
            <a:r>
              <a:rPr lang="en-US" sz="4000" b="1" dirty="0"/>
              <a:t>having a Creator mindset gives you a big edge.</a:t>
            </a:r>
          </a:p>
          <a:p>
            <a:pPr algn="ctr"/>
            <a:endParaRPr lang="en-US" sz="4400" b="1" dirty="0"/>
          </a:p>
          <a:p>
            <a:pPr algn="r"/>
            <a:r>
              <a:rPr lang="en-US" sz="2000" dirty="0"/>
              <a:t>(Downing, </a:t>
            </a:r>
            <a:r>
              <a:rPr lang="en-US" sz="2000" i="1" dirty="0" err="1"/>
              <a:t>OnCourse</a:t>
            </a:r>
            <a:r>
              <a:rPr lang="en-US" sz="2000" dirty="0"/>
              <a:t>, Cengage, 2017)</a:t>
            </a:r>
          </a:p>
          <a:p>
            <a:endParaRPr lang="en-US" dirty="0"/>
          </a:p>
        </p:txBody>
      </p:sp>
    </p:spTree>
    <p:extLst>
      <p:ext uri="{BB962C8B-B14F-4D97-AF65-F5344CB8AC3E}">
        <p14:creationId xmlns:p14="http://schemas.microsoft.com/office/powerpoint/2010/main" val="3395241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697</Words>
  <Application>Microsoft Macintosh PowerPoint</Application>
  <PresentationFormat>Widescreen</PresentationFormat>
  <Paragraphs>109</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Rounded MT Bold</vt:lpstr>
      <vt:lpstr>Calibri</vt:lpstr>
      <vt:lpstr>Century Gothic</vt:lpstr>
      <vt:lpstr>Wingdings</vt:lpstr>
      <vt:lpstr>Wingdings 3</vt:lpstr>
      <vt:lpstr>Ion</vt:lpstr>
      <vt:lpstr>MINDSETS</vt:lpstr>
      <vt:lpstr>Fixed vs Growth Mindset</vt:lpstr>
      <vt:lpstr>Fixed vs Growth Mindset</vt:lpstr>
      <vt:lpstr>Victim vs Creator Mindset</vt:lpstr>
      <vt:lpstr>Victim vs Creator Mindset</vt:lpstr>
      <vt:lpstr>PowerPoint Presentation</vt:lpstr>
      <vt:lpstr>PowerPoint Presentation</vt:lpstr>
      <vt:lpstr>PowerPoint Presentation</vt:lpstr>
      <vt:lpstr>PowerPoint Presentation</vt:lpstr>
      <vt:lpstr>PowerPoint Presentation</vt:lpstr>
      <vt:lpstr>GROWTH/CREATOR Mindsets Generate Active Learning and Studying Practices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Metacognitive Teaching</dc:title>
  <dc:creator>Denise Richards</dc:creator>
  <cp:lastModifiedBy>Lisa Lambert</cp:lastModifiedBy>
  <cp:revision>28</cp:revision>
  <cp:lastPrinted>2020-02-27T18:40:11Z</cp:lastPrinted>
  <dcterms:created xsi:type="dcterms:W3CDTF">2020-02-24T15:07:07Z</dcterms:created>
  <dcterms:modified xsi:type="dcterms:W3CDTF">2021-09-14T01:36:21Z</dcterms:modified>
</cp:coreProperties>
</file>